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8"/>
  </p:notesMasterIdLst>
  <p:sldIdLst>
    <p:sldId id="256" r:id="rId2"/>
    <p:sldId id="785" r:id="rId3"/>
    <p:sldId id="481" r:id="rId4"/>
    <p:sldId id="558" r:id="rId5"/>
    <p:sldId id="790" r:id="rId6"/>
    <p:sldId id="789" r:id="rId7"/>
    <p:sldId id="826" r:id="rId8"/>
    <p:sldId id="579" r:id="rId9"/>
    <p:sldId id="580" r:id="rId10"/>
    <p:sldId id="786" r:id="rId11"/>
    <p:sldId id="351" r:id="rId12"/>
    <p:sldId id="787" r:id="rId13"/>
    <p:sldId id="788" r:id="rId14"/>
    <p:sldId id="791" r:id="rId15"/>
    <p:sldId id="792" r:id="rId16"/>
    <p:sldId id="793" r:id="rId17"/>
    <p:sldId id="794" r:id="rId18"/>
    <p:sldId id="795" r:id="rId19"/>
    <p:sldId id="796" r:id="rId20"/>
    <p:sldId id="798" r:id="rId21"/>
    <p:sldId id="799" r:id="rId22"/>
    <p:sldId id="800" r:id="rId23"/>
    <p:sldId id="801" r:id="rId24"/>
    <p:sldId id="802" r:id="rId25"/>
    <p:sldId id="803" r:id="rId26"/>
    <p:sldId id="804" r:id="rId27"/>
    <p:sldId id="806" r:id="rId28"/>
    <p:sldId id="807" r:id="rId29"/>
    <p:sldId id="808" r:id="rId30"/>
    <p:sldId id="809" r:id="rId31"/>
    <p:sldId id="814" r:id="rId32"/>
    <p:sldId id="827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54" r:id="rId42"/>
    <p:sldId id="869" r:id="rId43"/>
    <p:sldId id="836" r:id="rId44"/>
    <p:sldId id="837" r:id="rId45"/>
    <p:sldId id="838" r:id="rId46"/>
    <p:sldId id="839" r:id="rId47"/>
    <p:sldId id="840" r:id="rId48"/>
    <p:sldId id="841" r:id="rId49"/>
    <p:sldId id="842" r:id="rId50"/>
    <p:sldId id="843" r:id="rId51"/>
    <p:sldId id="844" r:id="rId52"/>
    <p:sldId id="845" r:id="rId53"/>
    <p:sldId id="846" r:id="rId54"/>
    <p:sldId id="847" r:id="rId55"/>
    <p:sldId id="848" r:id="rId56"/>
    <p:sldId id="849" r:id="rId57"/>
    <p:sldId id="850" r:id="rId58"/>
    <p:sldId id="851" r:id="rId59"/>
    <p:sldId id="852" r:id="rId60"/>
    <p:sldId id="853" r:id="rId61"/>
    <p:sldId id="855" r:id="rId62"/>
    <p:sldId id="856" r:id="rId63"/>
    <p:sldId id="857" r:id="rId64"/>
    <p:sldId id="858" r:id="rId65"/>
    <p:sldId id="859" r:id="rId66"/>
    <p:sldId id="860" r:id="rId67"/>
    <p:sldId id="861" r:id="rId68"/>
    <p:sldId id="862" r:id="rId69"/>
    <p:sldId id="863" r:id="rId70"/>
    <p:sldId id="864" r:id="rId71"/>
    <p:sldId id="865" r:id="rId72"/>
    <p:sldId id="866" r:id="rId73"/>
    <p:sldId id="867" r:id="rId74"/>
    <p:sldId id="868" r:id="rId75"/>
    <p:sldId id="870" r:id="rId76"/>
    <p:sldId id="871" r:id="rId77"/>
    <p:sldId id="872" r:id="rId78"/>
    <p:sldId id="873" r:id="rId79"/>
    <p:sldId id="874" r:id="rId80"/>
    <p:sldId id="875" r:id="rId81"/>
    <p:sldId id="878" r:id="rId82"/>
    <p:sldId id="876" r:id="rId83"/>
    <p:sldId id="877" r:id="rId84"/>
    <p:sldId id="879" r:id="rId85"/>
    <p:sldId id="880" r:id="rId86"/>
    <p:sldId id="881" r:id="rId87"/>
    <p:sldId id="882" r:id="rId88"/>
    <p:sldId id="883" r:id="rId89"/>
    <p:sldId id="884" r:id="rId90"/>
    <p:sldId id="885" r:id="rId91"/>
    <p:sldId id="886" r:id="rId92"/>
    <p:sldId id="887" r:id="rId93"/>
    <p:sldId id="888" r:id="rId94"/>
    <p:sldId id="258" r:id="rId95"/>
    <p:sldId id="263" r:id="rId96"/>
    <p:sldId id="264" r:id="rId97"/>
    <p:sldId id="266" r:id="rId98"/>
    <p:sldId id="270" r:id="rId99"/>
    <p:sldId id="267" r:id="rId100"/>
    <p:sldId id="268" r:id="rId101"/>
    <p:sldId id="269" r:id="rId102"/>
    <p:sldId id="271" r:id="rId103"/>
    <p:sldId id="273" r:id="rId104"/>
    <p:sldId id="272" r:id="rId105"/>
    <p:sldId id="889" r:id="rId106"/>
    <p:sldId id="890" r:id="rId107"/>
    <p:sldId id="891" r:id="rId108"/>
    <p:sldId id="892" r:id="rId109"/>
    <p:sldId id="893" r:id="rId110"/>
    <p:sldId id="894" r:id="rId111"/>
    <p:sldId id="896" r:id="rId112"/>
    <p:sldId id="897" r:id="rId113"/>
    <p:sldId id="898" r:id="rId114"/>
    <p:sldId id="899" r:id="rId115"/>
    <p:sldId id="895" r:id="rId116"/>
    <p:sldId id="900" r:id="rId117"/>
    <p:sldId id="901" r:id="rId118"/>
    <p:sldId id="902" r:id="rId119"/>
    <p:sldId id="903" r:id="rId120"/>
    <p:sldId id="904" r:id="rId121"/>
    <p:sldId id="905" r:id="rId122"/>
    <p:sldId id="906" r:id="rId123"/>
    <p:sldId id="907" r:id="rId124"/>
    <p:sldId id="909" r:id="rId125"/>
    <p:sldId id="910" r:id="rId126"/>
    <p:sldId id="911" r:id="rId127"/>
    <p:sldId id="912" r:id="rId128"/>
    <p:sldId id="908" r:id="rId129"/>
    <p:sldId id="913" r:id="rId130"/>
    <p:sldId id="914" r:id="rId131"/>
    <p:sldId id="915" r:id="rId132"/>
    <p:sldId id="916" r:id="rId133"/>
    <p:sldId id="917" r:id="rId134"/>
    <p:sldId id="918" r:id="rId135"/>
    <p:sldId id="919" r:id="rId136"/>
    <p:sldId id="920" r:id="rId137"/>
    <p:sldId id="921" r:id="rId138"/>
    <p:sldId id="922" r:id="rId139"/>
    <p:sldId id="923" r:id="rId140"/>
    <p:sldId id="924" r:id="rId141"/>
    <p:sldId id="925" r:id="rId142"/>
    <p:sldId id="926" r:id="rId143"/>
    <p:sldId id="927" r:id="rId144"/>
    <p:sldId id="928" r:id="rId145"/>
    <p:sldId id="929" r:id="rId146"/>
    <p:sldId id="930" r:id="rId14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64D2D-EB4F-4944-B0D6-74DD3FF3099C}" v="271" dt="2019-05-31T12:03:30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 autoAdjust="0"/>
    <p:restoredTop sz="89592" autoAdjust="0"/>
  </p:normalViewPr>
  <p:slideViewPr>
    <p:cSldViewPr>
      <p:cViewPr varScale="1">
        <p:scale>
          <a:sx n="164" d="100"/>
          <a:sy n="164" d="100"/>
        </p:scale>
        <p:origin x="168" y="9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A8B4F-73A0-4DD8-86E3-4CCF46DD64E1}" type="datetimeFigureOut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E706C-CCDE-4DC6-8A92-F369B50AB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6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link-kut/deeplink_public/blob/master/1.DeepLearning/08.RNN/nabiya/naviya_lstm_1.ipynb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ykimos.github.io/lecture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Et1KKC5yzA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ebs.co.kr/tv/show?prodId=124333&amp;lectId=10796769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tykimos.github.io/warehouse/2017-3-8_CNN_Getting_Started_handwriting_shape.zip" TargetMode="External"/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>
                <a:hlinkClick r:id="rId3"/>
              </a:rPr>
              <a:t>https://nbviewer.jupyter.org/github/link-kut/deeplink_public/blob/master/1.DeepLearning/08.RNN/nabiya/naviya_lstm_1.ipynb</a:t>
            </a:r>
            <a:endParaRPr lang="en" altLang="ko-KR" dirty="0"/>
          </a:p>
          <a:p>
            <a:endParaRPr kumimoji="1" lang="en" altLang="ko-KR" dirty="0"/>
          </a:p>
          <a:p>
            <a:r>
              <a:rPr lang="en" altLang="ko-KR" dirty="0">
                <a:hlinkClick r:id="rId4"/>
              </a:rPr>
              <a:t>https://tykimos.github.io/lecture/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7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338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42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873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141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14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31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5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899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9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38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4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기계가 인간과 얼마나 비슷하게 대화할 수 있는지를 기준으로 기계에 지능이 있는지를 판별하고자 하는 테스트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3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04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1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240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82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45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36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02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https://www.youtube.com/watch?v=-Et1KKC5yzA</a:t>
            </a:r>
            <a:endParaRPr lang="en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" altLang="ko-KR" dirty="0">
                <a:hlinkClick r:id="rId4"/>
              </a:rPr>
              <a:t>http://www.ebs.co.kr/tv/show?prodId=124333&amp;lectId=10796769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82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52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8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기계가 인간과 얼마나 비슷하게 대화할 수 있는지를 기준으로 기계에 지능이 있는지를 판별하고자 하는 테스트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89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76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97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6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17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133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03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21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235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863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15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기계가 인간과 얼마나 비슷하게 대화할 수 있는지를 기준으로 기계에 지능이 있는지를 판별하고자 하는 테스트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212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66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21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81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398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200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08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608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61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160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7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기계가 인간과 얼마나 비슷하게 대화할 수 있는지를 기준으로 기계에 지능이 있는지를 판별하고자 하는 테스트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114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36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578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045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69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967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86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번 의사가 암 환자를 검진으로 찾아낼 확률이 </a:t>
            </a:r>
            <a:r>
              <a:rPr kumimoji="1" lang="en-US" altLang="ko-KR" dirty="0"/>
              <a:t>99</a:t>
            </a:r>
            <a:r>
              <a:rPr kumimoji="1" lang="ko-KR" altLang="en-US" dirty="0"/>
              <a:t>퍼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번 의사가 암 환자를 검진으로 찾아낼 확률이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퍼</a:t>
            </a:r>
            <a:endParaRPr kumimoji="1" lang="en-US" altLang="ko-KR" dirty="0"/>
          </a:p>
          <a:p>
            <a:r>
              <a:rPr kumimoji="1" lang="ko-KR" altLang="en-US" dirty="0"/>
              <a:t>누가 더 좋은 의사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오진율은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만약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의사는 무조건 </a:t>
            </a:r>
            <a:r>
              <a:rPr kumimoji="1" lang="ko-KR" altLang="en-US" dirty="0" err="1"/>
              <a:t>암환자라고</a:t>
            </a:r>
            <a:r>
              <a:rPr kumimoji="1" lang="ko-KR" altLang="en-US" dirty="0"/>
              <a:t> 검진해버린다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번 의사는 오진이 단 하나도 없다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누가 더 좋은 의사일까</a:t>
            </a:r>
            <a:r>
              <a:rPr kumimoji="1" lang="en-US" altLang="ko-KR" dirty="0"/>
              <a:t>?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074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472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5583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활성화 함수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얘를 보낼지 말지 결정함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6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Learning)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컴퓨터에게 명시적으로 프로그램을 하지 않고도 컴퓨터가 학습을 알 수 있는 능력을 갖는 것을 말한다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278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7244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010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992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Dense </a:t>
            </a:r>
            <a:r>
              <a:rPr kumimoji="1" lang="ko-KR" altLang="en-US" dirty="0"/>
              <a:t>레이어는 입력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출력을 </a:t>
            </a:r>
            <a:r>
              <a:rPr kumimoji="1" lang="ko-KR" altLang="en-US" dirty="0" err="1"/>
              <a:t>연결해줌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연결은 가중치를 포함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가중치는 연결 강도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중요도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성별을 판단하는 문제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출력이 성별 </a:t>
            </a:r>
            <a:r>
              <a:rPr kumimoji="1" lang="en-US" altLang="ko-KR" dirty="0"/>
              <a:t>(1</a:t>
            </a:r>
            <a:r>
              <a:rPr kumimoji="1" lang="ko-KR" altLang="en-US" dirty="0"/>
              <a:t>개만 있으면 됨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남</a:t>
            </a:r>
            <a:r>
              <a:rPr kumimoji="1" lang="en-US" altLang="ko-KR" dirty="0"/>
              <a:t>.</a:t>
            </a:r>
            <a:r>
              <a:rPr kumimoji="1" lang="ko-KR" altLang="en-US" dirty="0"/>
              <a:t>여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입력은 머리카락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혈액형 등</a:t>
            </a:r>
            <a:endParaRPr kumimoji="1" lang="en-US" altLang="ko-KR" dirty="0"/>
          </a:p>
          <a:p>
            <a:r>
              <a:rPr kumimoji="1" lang="ko-KR" altLang="en-US" dirty="0"/>
              <a:t> 이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머리카락 길이 가장 높고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키가 중간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혈액형이 가장 낮다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999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</a:t>
            </a:r>
            <a:r>
              <a:rPr kumimoji="1" lang="ko-KR" altLang="en-US" dirty="0" err="1"/>
              <a:t>생락된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하지만 쉽게 유추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000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</a:t>
            </a:r>
            <a:r>
              <a:rPr kumimoji="1" lang="ko-KR" altLang="en-US" dirty="0" err="1"/>
              <a:t>생락된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하지만 쉽게 유추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4323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</a:t>
            </a:r>
            <a:r>
              <a:rPr kumimoji="1" lang="ko-KR" altLang="en-US" dirty="0" err="1"/>
              <a:t>생락된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하지만 쉽게 유추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153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</a:t>
            </a:r>
            <a:r>
              <a:rPr kumimoji="1" lang="ko-KR" altLang="en-US" dirty="0" err="1"/>
              <a:t>생락된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하지만 쉽게 유추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430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633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1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717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881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547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925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717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필터는 가중치를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필터가 입력 이미지를 순회하면서 적용된 결과값을 모으면 출력 이미지가 생성됩니다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두 가지 특성이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필터로 입력 이미지를 순회하기 때문에 순회할 때 적용되는 가중치는 모두 동일합니다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학습해야할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수를 현저하게 줄여줍니다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출력에 영향을 미치는 영역이 지역적으로 제한되어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그림에서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y~0~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영향을 미치는 입력은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x~0~, x~1~, x~3~, x~4~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한정되어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지역적인 특징을 잘 뽑아내게 되어 영상 인식에 적합합니다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코를 볼 때는 코 주변만 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눈을 볼 때는 눈 주변만 보면서 학습 및 인식하는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69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77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필터가 지역적으로만 적용되어 출력 뉴런에 영향을 미치는 입력 뉴런이 제한적이므로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레이어와 비교했을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가중치가 많이 줄어든 것을 보실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게다가 녹색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상단에 표시된 빨간색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분홍색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노란색끼리는 모두 동일한 가중치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 결국 사용되는 가중치는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가중치가 사용되었지만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레이어에서는 필터의 크기인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가중치만을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915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Same </a:t>
            </a:r>
            <a:r>
              <a:rPr kumimoji="1" lang="ko-KR" altLang="en-US" dirty="0"/>
              <a:t>은 출력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입력 이미지 사이즈 동일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경계를 학습할 때 혹은 깊은 층을 가진 모델일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1832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4804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29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501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501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497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0339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영상 크기가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x 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 크기를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(2, 2)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했을 때를 도식화하면 다음과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녹색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 영상을 나타내고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풀 크기에 따라 나눈 경계를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풀에서 가장 큰 값을 선택하여 파란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그것이 출력 영상이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오른쪽은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맥스풀링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레이어를 약식으로 표시한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6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9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맥스풀링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레이어를 반복적으로 거치면 주요 특징만 추출되고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추출된 주요 특징은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전결합층에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전달되어 학습됩니다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맥스풀링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자료를 다루지만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전결합층에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전달하기 위해선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자료로 바꿔줘야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63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43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8072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8523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28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3167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99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028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811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583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213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http://tykimos.github.io/warehouse/2017-3-8_CNN_Getting_Started_handwriting_shape.zip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888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9390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739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376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4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547813" y="4149725"/>
            <a:ext cx="6400800" cy="8413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b="1">
                <a:solidFill>
                  <a:schemeClr val="tx1"/>
                </a:solidFill>
                <a:latin typeface="Candar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ko-KR" altLang="en-US" sz="3200">
              <a:latin typeface="AppleGothic 일반체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052736"/>
            <a:ext cx="7772400" cy="1470025"/>
          </a:xfrm>
        </p:spPr>
        <p:txBody>
          <a:bodyPr/>
          <a:lstStyle>
            <a:lvl1pPr>
              <a:defRPr b="0" baseline="0">
                <a:latin typeface="AppleGothic 일반체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2996952"/>
            <a:ext cx="6400800" cy="841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AppleGothic 일반체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37D6BC3E-C1A9-9140-B833-E754E4E83A35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413" y="6381750"/>
            <a:ext cx="3960812" cy="365125"/>
          </a:xfrm>
        </p:spPr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4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>
              <a:defRPr sz="3200" b="0" baseline="0">
                <a:latin typeface="+mn-ea"/>
                <a:ea typeface="+mn-ea"/>
                <a:cs typeface="Tunga" pitchFamily="2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 marL="342900" indent="-342900">
              <a:buFont typeface="Wingdings 2" pitchFamily="18" charset="2"/>
              <a:buChar char=""/>
              <a:defRPr sz="2800" b="0" baseline="0">
                <a:latin typeface="+mn-ea"/>
                <a:ea typeface="+mn-ea"/>
                <a:cs typeface="Tunga" pitchFamily="2"/>
              </a:defRPr>
            </a:lvl1pPr>
            <a:lvl2pPr>
              <a:defRPr sz="2400" b="0" baseline="0">
                <a:latin typeface="+mn-ea"/>
                <a:ea typeface="+mn-ea"/>
                <a:cs typeface="Tunga" pitchFamily="2"/>
              </a:defRPr>
            </a:lvl2pPr>
            <a:lvl3pPr>
              <a:defRPr sz="2000" b="0" baseline="0">
                <a:latin typeface="+mn-ea"/>
                <a:ea typeface="+mn-ea"/>
                <a:cs typeface="Tunga" pitchFamily="2"/>
              </a:defRPr>
            </a:lvl3pPr>
            <a:lvl4pPr marL="1600200" indent="-228600">
              <a:buFont typeface="Wingdings" pitchFamily="2" charset="2"/>
              <a:buChar char="Ø"/>
              <a:defRPr sz="2000" b="0" baseline="0">
                <a:latin typeface="+mn-ea"/>
                <a:ea typeface="+mn-ea"/>
                <a:cs typeface="Tunga" pitchFamily="2"/>
              </a:defRPr>
            </a:lvl4pPr>
            <a:lvl5pPr>
              <a:defRPr sz="2000" b="0" baseline="0">
                <a:latin typeface="+mn-ea"/>
                <a:ea typeface="+mn-ea"/>
                <a:cs typeface="Tunga" pitchFamily="2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0209E8AC-DAF4-674B-A1CA-788DA3149C05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55875" y="6356350"/>
            <a:ext cx="4032250" cy="3651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2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53422" y="6423811"/>
            <a:ext cx="576064" cy="43418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defRPr>
            </a:lvl1pPr>
          </a:lstStyle>
          <a:p>
            <a:fld id="{1DB4CDE1-A759-44DA-924D-AFD4F5C13D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557212"/>
          </a:xfrm>
          <a:prstGeom prst="rect">
            <a:avLst/>
          </a:prstGeom>
        </p:spPr>
        <p:txBody>
          <a:bodyPr anchor="ctr"/>
          <a:lstStyle>
            <a:lvl1pPr algn="ctr">
              <a:defRPr lang="ko-KR" altLang="en-US" sz="20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9452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CA91B436-903D-8E40-90D5-5E869C05B0CD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ykimos.github.io/warehouse/2017-3-8_CNN_Getting_Started_handwriting_shape.zip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python.org/3.6/library/functi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bluebibi/python-e-learning/blob/master/python3.6/python09.ipynb" TargetMode="External"/><Relationship Id="rId2" Type="http://schemas.openxmlformats.org/officeDocument/2006/relationships/hyperlink" Target="https://nbviewer.jupyter.org/github/bluebibi/python-e-learning/blob/master/python3.6/python04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bviewer.jupyter.org/github/bluebibi/python-e-learning/blob/master/python3.6/python12.ipynb" TargetMode="External"/><Relationship Id="rId4" Type="http://schemas.openxmlformats.org/officeDocument/2006/relationships/hyperlink" Target="https://nbviewer.jupyter.org/github/bluebibi/python-e-learning/blob/master/python3.6/python11.ipynb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딥러닝</a:t>
            </a:r>
            <a:r>
              <a:rPr lang="ko-KR" altLang="en-US" b="1" dirty="0"/>
              <a:t> 기초</a:t>
            </a:r>
            <a:endParaRPr lang="ko-KR" altLang="en-US" sz="2800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573016"/>
            <a:ext cx="6400800" cy="1944216"/>
          </a:xfrm>
        </p:spPr>
        <p:txBody>
          <a:bodyPr>
            <a:normAutofit/>
          </a:bodyPr>
          <a:lstStyle/>
          <a:p>
            <a:r>
              <a:rPr lang="en-US" altLang="ko-KR" dirty="0"/>
              <a:t>2019.6.1~2</a:t>
            </a:r>
          </a:p>
          <a:p>
            <a:endParaRPr lang="en-US" altLang="ko-KR" dirty="0"/>
          </a:p>
          <a:p>
            <a:r>
              <a:rPr lang="en-US" altLang="ko-KR" sz="1800" dirty="0"/>
              <a:t>THINKONWEB</a:t>
            </a:r>
          </a:p>
          <a:p>
            <a:r>
              <a:rPr lang="ko-KR" altLang="en-US" sz="1800" dirty="0"/>
              <a:t>허주성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98375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인터프리터</a:t>
            </a:r>
            <a:r>
              <a:rPr lang="en-US" altLang="ko-KR" dirty="0">
                <a:ea typeface="굴림" panose="020B0600000101010101" pitchFamily="50" charset="-127"/>
              </a:rPr>
              <a:t>? </a:t>
            </a:r>
            <a:r>
              <a:rPr lang="ko-KR" altLang="en-US" dirty="0">
                <a:ea typeface="굴림" panose="020B0600000101010101" pitchFamily="50" charset="-127"/>
              </a:rPr>
              <a:t>컴파일</a:t>
            </a:r>
            <a:r>
              <a:rPr lang="en-US" altLang="ko-KR" dirty="0">
                <a:ea typeface="굴림" panose="020B0600000101010101" pitchFamily="50" charset="-127"/>
              </a:rPr>
              <a:t>?</a:t>
            </a:r>
            <a:endParaRPr lang="ko-KR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52BC8C-68A5-2748-BA1E-7D1AB607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7226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3774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100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퍼셉트론의 한계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041594"/>
            <a:ext cx="5555837" cy="53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725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101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퍼셉트론의 한계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650305"/>
            <a:ext cx="6343026" cy="60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929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102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701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다층 퍼셉트론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9" y="1196752"/>
            <a:ext cx="8928634" cy="2164142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973486" y="3717032"/>
            <a:ext cx="562660" cy="64391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96293" y="4869160"/>
            <a:ext cx="3776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600">
                <a:latin typeface="NanumBarunpen" charset="0"/>
                <a:ea typeface="NanumBarunpen" charset="0"/>
                <a:cs typeface="NanumBarunpen" charset="0"/>
              </a:rPr>
              <a:t>?</a:t>
            </a:r>
            <a:endParaRPr lang="en-US" sz="6600" dirty="0">
              <a:latin typeface="NanumBarunpen" charset="0"/>
              <a:ea typeface="NanumBarunpen" charset="0"/>
              <a:cs typeface="NanumBarunpe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103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701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다층 퍼셉트론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7" y="1268760"/>
            <a:ext cx="8458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10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104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701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다층 퍼셉트론</a:t>
            </a:r>
          </a:p>
        </p:txBody>
      </p:sp>
      <p:sp>
        <p:nvSpPr>
          <p:cNvPr id="2" name="Rectangle 1"/>
          <p:cNvSpPr/>
          <p:nvPr/>
        </p:nvSpPr>
        <p:spPr>
          <a:xfrm>
            <a:off x="330971" y="129347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1600" dirty="0">
                <a:latin typeface="NanumBarunpen" charset="0"/>
                <a:ea typeface="NanumBarunpen" charset="0"/>
                <a:cs typeface="NanumBarunpen" charset="0"/>
              </a:rPr>
              <a:t>XOR(x1, x2) = AND( NAND(x1, x2), OR(x1, x2) )</a:t>
            </a:r>
            <a:endParaRPr lang="en-US" sz="1600" dirty="0">
              <a:latin typeface="NanumBarunpen" charset="0"/>
              <a:ea typeface="NanumBarunpen" charset="0"/>
              <a:cs typeface="NanumBarunpe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821416"/>
            <a:ext cx="7432452" cy="2580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64" y="1126739"/>
            <a:ext cx="3821932" cy="2694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0971" y="1926505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0 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층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: 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입력값 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x1, x2 </a:t>
            </a:r>
            <a:endParaRPr lang="ko-KR" altLang="en-US" sz="1400" dirty="0">
              <a:latin typeface="NanumBarunpen" charset="0"/>
              <a:ea typeface="NanumBarunpen" charset="0"/>
              <a:cs typeface="NanumBarunpen" charset="0"/>
            </a:endParaRPr>
          </a:p>
          <a:p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1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 층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 : NAND, OR 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게이트 결과 </a:t>
            </a:r>
          </a:p>
          <a:p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2 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층 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: AND 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게이트 결과</a:t>
            </a:r>
          </a:p>
          <a:p>
            <a:endParaRPr lang="ko-KR" altLang="en-US" sz="1400" dirty="0">
              <a:latin typeface="NanumBarunpen" charset="0"/>
              <a:ea typeface="NanumBarunpen" charset="0"/>
              <a:cs typeface="NanumBarunpen" charset="0"/>
            </a:endParaRPr>
          </a:p>
          <a:p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- 0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층의 두 뉴런이 입력 신호를 받아 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1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층의 뉴런으로 신호를 보낸다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.</a:t>
            </a:r>
            <a:b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</a:b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- 1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층의 뉴런이 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2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층의 뉴런으로 신호를 보내고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, 2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층의 뉴런은 이 신호를 바탕으로 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y</a:t>
            </a:r>
            <a:r>
              <a:rPr lang="ko-KR" altLang="en-US" sz="1400" dirty="0">
                <a:latin typeface="NanumBarunpen" charset="0"/>
                <a:ea typeface="NanumBarunpen" charset="0"/>
                <a:cs typeface="NanumBarunpen" charset="0"/>
              </a:rPr>
              <a:t>를 출력한다</a:t>
            </a:r>
            <a: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  <a:t>.</a:t>
            </a:r>
            <a:br>
              <a:rPr lang="en-US" altLang="ko-KR" sz="1400" dirty="0">
                <a:latin typeface="NanumBarunpen" charset="0"/>
                <a:ea typeface="NanumBarunpen" charset="0"/>
                <a:cs typeface="NanumBarunpen" charset="0"/>
              </a:rPr>
            </a:br>
            <a:endParaRPr lang="en-US" sz="1400" dirty="0">
              <a:latin typeface="NanumBarunpen" charset="0"/>
              <a:ea typeface="NanumBarunpen" charset="0"/>
              <a:cs typeface="NanumBarunpe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774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인간의 신경계를 모사한 뉴런 이야기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녹색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시냅스 강도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노란색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빨간색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연산자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파란색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활성화 함수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회색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x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신호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, y: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결과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8BE78-0683-DA46-9069-DE95168D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44" y="1901450"/>
            <a:ext cx="5207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54953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인간의 신경계를 모사한 뉴런 이야기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676AAB-FB02-E640-A6B4-CC884120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6" y="1880691"/>
            <a:ext cx="8337614" cy="42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060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인간의 신경계를 모사한 뉴런 이야기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총 연결의 수 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: 3(</a:t>
            </a: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신호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) X 2(</a:t>
            </a: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녹색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) = 6</a:t>
            </a: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09D5B-9AD4-8349-8395-8B837E2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70068"/>
            <a:ext cx="4851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27468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/>
              <a:t>가중치가 높을수록 해당 입력 뉴런이 출력 뉴런에 미치는 영향이 크고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낮을수록 미치는 영향이 적다</a:t>
            </a:r>
            <a:r>
              <a:rPr lang="en-US" altLang="ko-KR" sz="2000" dirty="0"/>
              <a:t>.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E3A39A-25EB-BA44-B6C4-57AC1A62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65" y="2418319"/>
            <a:ext cx="4965700" cy="393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12DE6D-BEE5-664A-B940-518BE2592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65" y="3000274"/>
            <a:ext cx="6197600" cy="2844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AFC84D-F48E-AE4E-A9A2-2B9FD3AA779C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98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82353500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60EBD1-9A1E-EF4A-8BA1-4C917448E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4" y="2132856"/>
            <a:ext cx="7991872" cy="4067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09ADF0-803C-BB4B-85E8-01BBB7B7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540579"/>
            <a:ext cx="3987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797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인터프리터</a:t>
            </a:r>
            <a:r>
              <a:rPr lang="en-US" altLang="ko-KR" dirty="0">
                <a:ea typeface="굴림" panose="020B0600000101010101" pitchFamily="50" charset="-127"/>
              </a:rPr>
              <a:t>? </a:t>
            </a:r>
            <a:r>
              <a:rPr lang="ko-KR" altLang="en-US" dirty="0">
                <a:ea typeface="굴림" panose="020B0600000101010101" pitchFamily="50" charset="-127"/>
              </a:rPr>
              <a:t>컴파일</a:t>
            </a:r>
            <a:r>
              <a:rPr lang="en-US" altLang="ko-KR" dirty="0">
                <a:ea typeface="굴림" panose="020B0600000101010101" pitchFamily="50" charset="-127"/>
              </a:rPr>
              <a:t>?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62ADB-BDB3-274E-A7EB-3B45B2C5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418357"/>
            <a:ext cx="7340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566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52A65C-DFB9-6443-B531-C66E12B77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25" y="2060848"/>
            <a:ext cx="8435201" cy="42847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55530A-758F-FB4B-9CCE-268A6330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5" y="1554434"/>
            <a:ext cx="3848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56770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F136C-2FD8-6C4B-A258-F5F334C1C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42974"/>
            <a:ext cx="6946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34426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F136C-2FD8-6C4B-A258-F5F334C1C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60848"/>
            <a:ext cx="6946900" cy="4102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D501DC-20AB-9B4D-BBCC-8B8FA83BB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3" y="1565350"/>
            <a:ext cx="3619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84739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FA35CB-6466-FE40-9D92-2D634F3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73" y="1977597"/>
            <a:ext cx="6476454" cy="45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92168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FA35CB-6466-FE40-9D92-2D634F3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73" y="1977597"/>
            <a:ext cx="6476454" cy="4585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12DEA6-D310-724B-9073-39121827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697" y="3717032"/>
            <a:ext cx="5930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99878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피마족</a:t>
            </a:r>
            <a:r>
              <a:rPr lang="ko-KR" altLang="en-US" sz="2400" dirty="0"/>
              <a:t> 인디언 당뇨병 발병 </a:t>
            </a:r>
            <a:r>
              <a:rPr lang="ko-KR" altLang="en-US" sz="2400" dirty="0" err="1"/>
              <a:t>데이터셋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F41B5B-35EE-3741-B6DB-01EB08A0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28800"/>
            <a:ext cx="5524500" cy="660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2E2D2-013C-A34C-8E90-49A4FCFF2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348880"/>
            <a:ext cx="4508500" cy="4089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9470B2-612E-1D40-BE75-8B363B298DDC}"/>
              </a:ext>
            </a:extLst>
          </p:cNvPr>
          <p:cNvSpPr/>
          <p:nvPr/>
        </p:nvSpPr>
        <p:spPr>
          <a:xfrm>
            <a:off x="5255167" y="5618261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양성인 경우가 </a:t>
            </a:r>
            <a:r>
              <a:rPr lang="en-US" altLang="ko-KR" dirty="0">
                <a:solidFill>
                  <a:srgbClr val="737373"/>
                </a:solidFill>
                <a:latin typeface="Helvetica Neue" panose="02000503000000020004" pitchFamily="2" charset="0"/>
              </a:rPr>
              <a:t>268</a:t>
            </a:r>
            <a:r>
              <a:rPr lang="ko-KR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개</a:t>
            </a:r>
            <a:r>
              <a:rPr lang="en-US" altLang="ko-KR" dirty="0">
                <a:solidFill>
                  <a:srgbClr val="737373"/>
                </a:solidFill>
                <a:latin typeface="Helvetica Neue" panose="02000503000000020004" pitchFamily="2" charset="0"/>
              </a:rPr>
              <a:t>(34.9%) </a:t>
            </a:r>
          </a:p>
          <a:p>
            <a:r>
              <a:rPr lang="ko-KR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음성인 경우가 </a:t>
            </a:r>
            <a:r>
              <a:rPr lang="en-US" altLang="ko-KR" dirty="0">
                <a:solidFill>
                  <a:srgbClr val="737373"/>
                </a:solidFill>
                <a:latin typeface="Helvetica Neue" panose="02000503000000020004" pitchFamily="2" charset="0"/>
              </a:rPr>
              <a:t>500</a:t>
            </a:r>
            <a:r>
              <a:rPr lang="ko-KR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개</a:t>
            </a:r>
            <a:r>
              <a:rPr lang="en-US" altLang="ko-KR" dirty="0">
                <a:solidFill>
                  <a:srgbClr val="737373"/>
                </a:solidFill>
                <a:latin typeface="Helvetica Neue" panose="02000503000000020004" pitchFamily="2" charset="0"/>
              </a:rPr>
              <a:t>(65.1%)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149AD7-40AA-CB4C-9017-E6453A664B14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104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79587355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피마족</a:t>
            </a:r>
            <a:r>
              <a:rPr lang="ko-KR" altLang="en-US" sz="2400" dirty="0"/>
              <a:t> 인디언 당뇨병 발병 </a:t>
            </a:r>
            <a:r>
              <a:rPr lang="ko-KR" altLang="en-US" sz="2400" dirty="0" err="1"/>
              <a:t>데이터셋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D70DB9-C4BD-EB4D-B703-85DEBB94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6" y="1916832"/>
            <a:ext cx="7884368" cy="45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42249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피마족</a:t>
            </a:r>
            <a:r>
              <a:rPr lang="ko-KR" altLang="en-US" sz="2400" dirty="0"/>
              <a:t> 인디언 당뇨병 발병 </a:t>
            </a:r>
            <a:r>
              <a:rPr lang="ko-KR" altLang="en-US" sz="2400" dirty="0" err="1"/>
              <a:t>데이터셋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D70DB9-C4BD-EB4D-B703-85DEBB94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6" y="1916832"/>
            <a:ext cx="7884368" cy="45337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693A06-A54D-CA4F-A384-5EEB876C2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047989"/>
            <a:ext cx="4724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14182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필터로 특징을 뽑아주는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컨볼루션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E5D18F-4513-1E46-BDB0-D795DDA051B4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112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24702-FC52-294A-BDF6-E7E36414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794500" cy="38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D28CF0-2067-014A-B02F-1CD55180D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62738"/>
            <a:ext cx="863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77697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필터로 특징을 뽑아주는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컨볼루션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556E1-0EEE-5242-8612-C4DEF310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56792"/>
            <a:ext cx="4876800" cy="292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70DED8-5278-8A47-A1D9-761C07D92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622044"/>
            <a:ext cx="7061200" cy="3581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93B718-C4D7-1440-A625-FC660DEA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978987"/>
            <a:ext cx="4914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07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파이썬의</a:t>
            </a:r>
            <a:r>
              <a:rPr lang="ko-KR" altLang="en-US" sz="2400" dirty="0">
                <a:latin typeface="+mn-lt"/>
              </a:rPr>
              <a:t> 장점</a:t>
            </a:r>
            <a:endParaRPr lang="en-US" altLang="ko-KR" sz="2400" dirty="0">
              <a:latin typeface="+mn-lt"/>
            </a:endParaRPr>
          </a:p>
          <a:p>
            <a:pPr lvl="1"/>
            <a:r>
              <a:rPr lang="ko-KR" altLang="en-US" sz="1800" dirty="0">
                <a:latin typeface="+mn-lt"/>
              </a:rPr>
              <a:t>직관적이다</a:t>
            </a:r>
            <a:r>
              <a:rPr lang="en-US" altLang="ko-KR" sz="1800" dirty="0">
                <a:latin typeface="+mn-lt"/>
              </a:rPr>
              <a:t>.</a:t>
            </a:r>
          </a:p>
          <a:p>
            <a:pPr lvl="1"/>
            <a:r>
              <a:rPr lang="ko-KR" altLang="en-US" sz="1800" dirty="0"/>
              <a:t>문법이 쉬워 배우기 쉽다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무료지만 성능이 좋다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빠르고 간결하다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0"/>
            <a:r>
              <a:rPr lang="ko-KR" altLang="en-US" sz="2400" dirty="0" err="1">
                <a:solidFill>
                  <a:prstClr val="black"/>
                </a:solidFill>
                <a:latin typeface="맑은 고딕"/>
              </a:rPr>
              <a:t>파이썬의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 단점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속도가 느리다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.</a:t>
            </a:r>
          </a:p>
          <a:p>
            <a:pPr lvl="1"/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모바일 프로그래밍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시스템 프로그래밍이 힘들다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.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장단점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59537909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필터로 특징을 뽑아주는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컨볼루션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556E1-0EEE-5242-8612-C4DEF310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56792"/>
            <a:ext cx="4876800" cy="292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4A67BE-AED1-6A43-94AB-784039A9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0" y="2540841"/>
            <a:ext cx="7703840" cy="4193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D6465A-DCFD-0C43-AF6B-8DAC74056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848892"/>
            <a:ext cx="2044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42796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필터로 특징을 뽑아주는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컨볼루션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가중치 개수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-&gt; Dense : 36</a:t>
            </a: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개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, Con : 4 </a:t>
            </a: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4C8EDB-10DB-4F43-AFB2-9CC49E4B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1988840"/>
            <a:ext cx="7524328" cy="42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20522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경계처리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방법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C5AAA8-A096-A941-AE56-A1E59BF0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27" y="1772816"/>
            <a:ext cx="6827738" cy="4196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0864E2-B248-F641-B8FC-00BCC0ED4836}"/>
              </a:ext>
            </a:extLst>
          </p:cNvPr>
          <p:cNvSpPr/>
          <p:nvPr/>
        </p:nvSpPr>
        <p:spPr>
          <a:xfrm>
            <a:off x="423735" y="278092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valid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-&gt;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F90C2E-9E88-824E-835E-64CB713B404E}"/>
              </a:ext>
            </a:extLst>
          </p:cNvPr>
          <p:cNvSpPr/>
          <p:nvPr/>
        </p:nvSpPr>
        <p:spPr>
          <a:xfrm>
            <a:off x="423735" y="508518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same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182347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7166C9-D13F-4D49-87FC-67C79EC2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4876800" cy="330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31D080-3645-9A4D-98F3-2DCC1D0D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574874"/>
            <a:ext cx="3898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0374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D43630-5AD2-DA4C-963D-4BF43D116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4965700" cy="34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D3449F-9873-C54F-9C95-82430CA0B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29740"/>
            <a:ext cx="5905500" cy="3314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AA187A-7707-9644-8CA9-04EB556B5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512" y="4408241"/>
            <a:ext cx="3491882" cy="2211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590E3F-158E-7448-9D3D-E871238A5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3" y="5809568"/>
            <a:ext cx="5218558" cy="7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4796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36" y="105273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A3D929-981B-2542-B5EE-65F3C193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84784"/>
            <a:ext cx="4889500" cy="381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DA8546-4CFE-C741-9815-994254CC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9" y="2132856"/>
            <a:ext cx="4953000" cy="2984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1CD45E-19A5-1C49-8DDA-6E8E3C94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758" y="4112568"/>
            <a:ext cx="3696357" cy="26456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42DBC4-6FF3-5D47-ADA6-4A59AAD66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48" y="5868436"/>
            <a:ext cx="5089843" cy="7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18157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36" y="105273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3FDD6-DA9A-A240-BAA0-1AFF76BB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28800"/>
            <a:ext cx="4838700" cy="33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BC2886-8635-DC47-99AD-FFFF18DA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420888"/>
            <a:ext cx="5511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5329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36" y="105273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3FDD6-DA9A-A240-BAA0-1AFF76BB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28800"/>
            <a:ext cx="4838700" cy="330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A1CFF0-5870-7E42-BB6A-99CCA98D5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169554"/>
            <a:ext cx="4788206" cy="35330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A46DA7-77AA-A24E-B126-A96DC4DE9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175024"/>
            <a:ext cx="7213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650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사소한 변화를 무시해주는 </a:t>
            </a:r>
            <a:r>
              <a:rPr lang="ko-KR" altLang="en-US" sz="2400" dirty="0" err="1">
                <a:latin typeface="Helvetica Neue" panose="02000503000000020004" pitchFamily="2" charset="0"/>
              </a:rPr>
              <a:t>맥스풀링</a:t>
            </a:r>
            <a:r>
              <a:rPr lang="en-US" altLang="ko-KR" sz="2400" dirty="0">
                <a:latin typeface="Helvetica Neue" panose="02000503000000020004" pitchFamily="2" charset="0"/>
              </a:rPr>
              <a:t>(Max Pooling) </a:t>
            </a:r>
            <a:r>
              <a:rPr lang="ko-KR" altLang="en-US" sz="2400" dirty="0">
                <a:latin typeface="Helvetica Neue" panose="02000503000000020004" pitchFamily="2" charset="0"/>
              </a:rPr>
              <a:t>레이어</a:t>
            </a: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5767BA-BC4F-3243-A051-247D0D64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56792"/>
            <a:ext cx="2705100" cy="35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6F8B56-46C4-DC40-B15E-39168DFAC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30" y="3388698"/>
            <a:ext cx="9144000" cy="27845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184F3-5B95-AA44-8348-C8A3E5E4E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86269"/>
            <a:ext cx="7645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10629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사소한 변화를 무시해주는 </a:t>
            </a:r>
            <a:r>
              <a:rPr lang="ko-KR" altLang="en-US" sz="2400" dirty="0" err="1">
                <a:latin typeface="Helvetica Neue" panose="02000503000000020004" pitchFamily="2" charset="0"/>
              </a:rPr>
              <a:t>맥스풀링</a:t>
            </a:r>
            <a:r>
              <a:rPr lang="en-US" altLang="ko-KR" sz="2400" dirty="0">
                <a:latin typeface="Helvetica Neue" panose="02000503000000020004" pitchFamily="2" charset="0"/>
              </a:rPr>
              <a:t>(Max Pooling) </a:t>
            </a:r>
            <a:r>
              <a:rPr lang="ko-KR" altLang="en-US" sz="2400" dirty="0"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 얼굴 인식 문제에서</a:t>
            </a:r>
            <a:r>
              <a:rPr lang="en-US" altLang="ko-KR" sz="2000" dirty="0">
                <a:latin typeface="Helvetica Neue" panose="02000503000000020004" pitchFamily="2" charset="0"/>
              </a:rPr>
              <a:t> </a:t>
            </a:r>
            <a:r>
              <a:rPr lang="ko-KR" altLang="en-US" sz="2000" dirty="0" err="1">
                <a:latin typeface="Helvetica Neue" panose="02000503000000020004" pitchFamily="2" charset="0"/>
              </a:rPr>
              <a:t>맥스풀링의</a:t>
            </a:r>
            <a:r>
              <a:rPr lang="ko-KR" altLang="en-US" sz="2000" dirty="0">
                <a:latin typeface="Helvetica Neue" panose="02000503000000020004" pitchFamily="2" charset="0"/>
              </a:rPr>
              <a:t> 역할은 사람마다 눈</a:t>
            </a:r>
            <a:r>
              <a:rPr lang="en-US" altLang="ko-KR" sz="2000" dirty="0">
                <a:latin typeface="Helvetica Neue" panose="02000503000000020004" pitchFamily="2" charset="0"/>
              </a:rPr>
              <a:t>, </a:t>
            </a:r>
            <a:r>
              <a:rPr lang="ko-KR" altLang="en-US" sz="2000" dirty="0">
                <a:latin typeface="Helvetica Neue" panose="02000503000000020004" pitchFamily="2" charset="0"/>
              </a:rPr>
              <a:t>코</a:t>
            </a:r>
            <a:r>
              <a:rPr lang="en-US" altLang="ko-KR" sz="2000" dirty="0">
                <a:latin typeface="Helvetica Neue" panose="02000503000000020004" pitchFamily="2" charset="0"/>
              </a:rPr>
              <a:t>, </a:t>
            </a:r>
            <a:r>
              <a:rPr lang="ko-KR" altLang="en-US" sz="2000" dirty="0">
                <a:latin typeface="Helvetica Neue" panose="02000503000000020004" pitchFamily="2" charset="0"/>
              </a:rPr>
              <a:t>입 위치가 조금씩 다른데 이러한 차이가 사람이라고 인식하는 데 있어서는 큰 영향을 미치지 않게 한다</a:t>
            </a:r>
            <a:r>
              <a:rPr lang="en-US" altLang="ko-KR" sz="2000" dirty="0">
                <a:latin typeface="Helvetica Neue" panose="02000503000000020004" pitchFamily="2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D06221-4F7C-AF45-B7E1-B7FEAC88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" y="3106914"/>
            <a:ext cx="9144000" cy="27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49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>
                <a:latin typeface="+mn-lt"/>
              </a:rPr>
              <a:t>빅데이터 분석</a:t>
            </a:r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+mn-lt"/>
              </a:rPr>
              <a:t>인공지능</a:t>
            </a:r>
            <a:endParaRPr lang="en-US" altLang="ko-KR" sz="2400" dirty="0">
              <a:solidFill>
                <a:srgbClr val="FF0000"/>
              </a:solidFill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 err="1">
                <a:latin typeface="+mn-lt"/>
              </a:rPr>
              <a:t>사물인터넷</a:t>
            </a:r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>
                <a:latin typeface="+mn-lt"/>
              </a:rPr>
              <a:t>웹 프로그래밍</a:t>
            </a:r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>
                <a:latin typeface="+mn-lt"/>
              </a:rPr>
              <a:t>기타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활용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5454687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영상을 </a:t>
            </a:r>
            <a:r>
              <a:rPr lang="ko-KR" altLang="en-US" sz="2400" dirty="0" err="1">
                <a:latin typeface="Helvetica Neue" panose="02000503000000020004" pitchFamily="2" charset="0"/>
              </a:rPr>
              <a:t>일차원으로</a:t>
            </a:r>
            <a:r>
              <a:rPr lang="ko-KR" altLang="en-US" sz="2400" dirty="0">
                <a:latin typeface="Helvetica Neue" panose="02000503000000020004" pitchFamily="2" charset="0"/>
              </a:rPr>
              <a:t> 바꿔주는 </a:t>
            </a:r>
            <a:r>
              <a:rPr lang="ko-KR" altLang="en-US" sz="2400" dirty="0" err="1">
                <a:latin typeface="Helvetica Neue" panose="02000503000000020004" pitchFamily="2" charset="0"/>
              </a:rPr>
              <a:t>플래튼</a:t>
            </a:r>
            <a:r>
              <a:rPr lang="en-US" altLang="ko-KR" sz="2400" dirty="0">
                <a:latin typeface="Helvetica Neue" panose="02000503000000020004" pitchFamily="2" charset="0"/>
              </a:rPr>
              <a:t>(Flatten) </a:t>
            </a:r>
            <a:r>
              <a:rPr lang="ko-KR" altLang="en-US" sz="2400" dirty="0"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 크기가 </a:t>
            </a:r>
            <a:r>
              <a:rPr lang="en-US" altLang="ko-KR" sz="2000" dirty="0">
                <a:latin typeface="Helvetica Neue" panose="02000503000000020004" pitchFamily="2" charset="0"/>
              </a:rPr>
              <a:t>3 x 3</a:t>
            </a:r>
            <a:r>
              <a:rPr lang="ko-KR" altLang="en-US" sz="2000" dirty="0">
                <a:latin typeface="Helvetica Neue" panose="02000503000000020004" pitchFamily="2" charset="0"/>
              </a:rPr>
              <a:t>인 영상을 </a:t>
            </a:r>
            <a:r>
              <a:rPr lang="en-US" altLang="ko-KR" sz="2000" dirty="0">
                <a:latin typeface="Helvetica Neue" panose="02000503000000020004" pitchFamily="2" charset="0"/>
              </a:rPr>
              <a:t>1</a:t>
            </a:r>
            <a:r>
              <a:rPr lang="ko-KR" altLang="en-US" sz="2000" dirty="0">
                <a:latin typeface="Helvetica Neue" panose="02000503000000020004" pitchFamily="2" charset="0"/>
              </a:rPr>
              <a:t>차원으로 변경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A0CD2B-625F-3343-AB64-D435FD26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48880"/>
            <a:ext cx="952500" cy="292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5F08CF-56D4-EC47-94F0-0586635A0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781289"/>
            <a:ext cx="39116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70577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이미지 크기가 </a:t>
            </a:r>
            <a:r>
              <a:rPr lang="en-US" altLang="ko-KR" sz="2000" dirty="0">
                <a:latin typeface="Helvetica Neue" panose="02000503000000020004" pitchFamily="2" charset="0"/>
              </a:rPr>
              <a:t>8 x 8</a:t>
            </a: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원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삼각형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사각형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22CC10-CAD7-F54D-9EA1-EA7646A4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36912"/>
            <a:ext cx="4965700" cy="3759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A6BFA9-98B5-8F4F-84FE-81F81872C0D1}"/>
              </a:ext>
            </a:extLst>
          </p:cNvPr>
          <p:cNvSpPr/>
          <p:nvPr/>
        </p:nvSpPr>
        <p:spPr>
          <a:xfrm>
            <a:off x="7564636" y="647636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121</a:t>
            </a:r>
          </a:p>
        </p:txBody>
      </p:sp>
    </p:spTree>
    <p:extLst>
      <p:ext uri="{BB962C8B-B14F-4D97-AF65-F5344CB8AC3E}">
        <p14:creationId xmlns:p14="http://schemas.microsoft.com/office/powerpoint/2010/main" val="3197563507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6922CE-C04B-DE42-B723-5F040CB7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132856"/>
            <a:ext cx="9055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30373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7324CA-DA66-3748-BF54-A189033F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4824"/>
            <a:ext cx="7327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4473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BA96C5-E29C-8648-AB9E-C3C97FB3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636912"/>
            <a:ext cx="9029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57640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F9559-8C61-594B-8F4C-9221A4E0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78" y="1844824"/>
            <a:ext cx="61849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4661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CAC7CB-5F30-BB4E-B8AD-2ABD5824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95500"/>
            <a:ext cx="7264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85940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A1B60F-0221-3F43-84FB-582AE974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6372820" cy="51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7575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590B57-5333-1B4A-8A46-FDCC253D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722215"/>
            <a:ext cx="5163790" cy="48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3148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7AAF71-45A7-2B47-9670-2AC2367F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4824"/>
            <a:ext cx="7404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526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기본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66757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문제 정의하기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r>
              <a:rPr lang="ko-KR" altLang="en-US" sz="2400" dirty="0">
                <a:latin typeface="Helvetica Neue" panose="02000503000000020004" pitchFamily="2" charset="0"/>
              </a:rPr>
              <a:t>데이터 준비하기</a:t>
            </a:r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AE6EE4-8DBC-6D4A-84F3-0FC27D7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3721100" cy="990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FDF3F6-50BA-DF4D-9267-93F92949BF7F}"/>
              </a:ext>
            </a:extLst>
          </p:cNvPr>
          <p:cNvSpPr/>
          <p:nvPr/>
        </p:nvSpPr>
        <p:spPr>
          <a:xfrm>
            <a:off x="539552" y="3770420"/>
            <a:ext cx="8289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dirty="0">
                <a:hlinkClick r:id="rId4"/>
              </a:rPr>
              <a:t>http://tykimos.github.io/warehouse/2017-3-8_CNN_Getting_Started_handwriting_shape.zip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2050654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latin typeface="Helvetica Neue" panose="02000503000000020004" pitchFamily="2" charset="0"/>
              </a:rPr>
              <a:t>데이터셋</a:t>
            </a:r>
            <a:r>
              <a:rPr lang="ko-KR" altLang="en-US" sz="2400" dirty="0">
                <a:latin typeface="Helvetica Neue" panose="02000503000000020004" pitchFamily="2" charset="0"/>
              </a:rPr>
              <a:t> 생성하기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2A5642-E73C-EE4C-9AE3-8CE7FD8EB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88" y="1628800"/>
            <a:ext cx="8592818" cy="22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00318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모델 구성하기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EFF317-EC2B-A74D-8233-160174E7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84339"/>
            <a:ext cx="7899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5032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모델을 위한 부풀리기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현실적인 문제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C7928-F9EC-3E42-9E6D-5CE817B5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916832"/>
            <a:ext cx="7956376" cy="42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009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모델을 위한 부풀리기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현실적인 문제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684F9F-287E-6C46-83FB-B03BA82D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0944"/>
            <a:ext cx="9144000" cy="2176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B6C7D9-951E-5345-A201-B2C58A0B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3096"/>
            <a:ext cx="9144000" cy="21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538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모델을 위한 부풀리기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현실적인 문제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latin typeface="Helvetica Neue" panose="02000503000000020004" pitchFamily="2" charset="0"/>
              </a:rPr>
              <a:t>140</a:t>
            </a: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1F994-B1EC-DB46-AF2C-165921DB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4" y="2348880"/>
            <a:ext cx="8576652" cy="30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7754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레시피 </a:t>
            </a:r>
            <a:r>
              <a:rPr lang="ko-KR" altLang="en-US" dirty="0" err="1">
                <a:ea typeface="굴림" panose="020B0600000101010101" pitchFamily="50" charset="-127"/>
              </a:rPr>
              <a:t>따라해보기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Helvetica Neue" panose="02000503000000020004" pitchFamily="2" charset="0"/>
              </a:rPr>
              <a:t>MNIST </a:t>
            </a:r>
            <a:r>
              <a:rPr lang="ko-KR" altLang="en-US" sz="2400" dirty="0" err="1">
                <a:latin typeface="Helvetica Neue" panose="02000503000000020004" pitchFamily="2" charset="0"/>
              </a:rPr>
              <a:t>손글씨</a:t>
            </a:r>
            <a:r>
              <a:rPr lang="ko-KR" altLang="en-US" sz="2400" dirty="0">
                <a:latin typeface="Helvetica Neue" panose="02000503000000020004" pitchFamily="2" charset="0"/>
              </a:rPr>
              <a:t> 인식</a:t>
            </a:r>
            <a:r>
              <a:rPr lang="en-US" altLang="ko-KR" sz="2400" dirty="0">
                <a:latin typeface="Helvetica Neue" panose="02000503000000020004" pitchFamily="2" charset="0"/>
              </a:rPr>
              <a:t> (</a:t>
            </a:r>
            <a:r>
              <a:rPr lang="ko-KR" altLang="en-US" sz="2400" dirty="0">
                <a:latin typeface="Helvetica Neue" panose="02000503000000020004" pitchFamily="2" charset="0"/>
              </a:rPr>
              <a:t>교재  </a:t>
            </a:r>
            <a:r>
              <a:rPr lang="en-US" altLang="ko-KR" sz="2400" dirty="0">
                <a:latin typeface="Helvetica Neue" panose="02000503000000020004" pitchFamily="2" charset="0"/>
              </a:rPr>
              <a:t>238)</a:t>
            </a: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다층 </a:t>
            </a:r>
            <a:r>
              <a:rPr lang="ko-KR" altLang="en-US" sz="2000" dirty="0" err="1">
                <a:latin typeface="Helvetica Neue" panose="02000503000000020004" pitchFamily="2" charset="0"/>
              </a:rPr>
              <a:t>퍼셉트론</a:t>
            </a:r>
            <a:endParaRPr lang="en-US" altLang="ko-KR" sz="20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 err="1">
                <a:latin typeface="Helvetica Neue" panose="02000503000000020004" pitchFamily="2" charset="0"/>
              </a:rPr>
              <a:t>컨볼루션</a:t>
            </a:r>
            <a:r>
              <a:rPr lang="ko-KR" altLang="en-US" sz="2000" dirty="0">
                <a:latin typeface="Helvetica Neue" panose="02000503000000020004" pitchFamily="2" charset="0"/>
              </a:rPr>
              <a:t> 레이어</a:t>
            </a:r>
            <a:endParaRPr lang="en-US" altLang="ko-KR" sz="20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깊은 </a:t>
            </a:r>
            <a:r>
              <a:rPr lang="ko-KR" altLang="en-US" sz="2000" dirty="0" err="1">
                <a:latin typeface="Helvetica Neue" panose="02000503000000020004" pitchFamily="2" charset="0"/>
              </a:rPr>
              <a:t>컨볼루션</a:t>
            </a:r>
            <a:r>
              <a:rPr lang="ko-KR" altLang="en-US" sz="2000" dirty="0">
                <a:latin typeface="Helvetica Neue" panose="02000503000000020004" pitchFamily="2" charset="0"/>
              </a:rPr>
              <a:t> 레이어</a:t>
            </a:r>
            <a:endParaRPr lang="en-US" altLang="ko-KR" sz="2000" dirty="0">
              <a:latin typeface="Helvetica Neue" panose="02000503000000020004" pitchFamily="2" charset="0"/>
            </a:endParaRPr>
          </a:p>
          <a:p>
            <a:pPr lvl="1"/>
            <a:endParaRPr lang="en-US" altLang="ko-KR" sz="24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87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>
                <a:latin typeface="+mn-lt"/>
              </a:rPr>
              <a:t>키워드</a:t>
            </a:r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 err="1">
                <a:latin typeface="+mn-lt"/>
              </a:rPr>
              <a:t>식별자</a:t>
            </a:r>
            <a:r>
              <a:rPr lang="en-US" altLang="ko-KR" sz="2400" dirty="0">
                <a:latin typeface="+mn-lt"/>
              </a:rPr>
              <a:t> </a:t>
            </a:r>
            <a:r>
              <a:rPr lang="ko-KR" altLang="en-US" sz="2400" dirty="0">
                <a:latin typeface="+mn-lt"/>
              </a:rPr>
              <a:t>규칙</a:t>
            </a:r>
            <a:endParaRPr lang="en-US" altLang="ko-KR" sz="1800" dirty="0"/>
          </a:p>
          <a:p>
            <a:pPr lvl="1"/>
            <a:endParaRPr lang="en" altLang="ko-KR" sz="1800" dirty="0"/>
          </a:p>
          <a:p>
            <a:pPr lvl="1"/>
            <a:endParaRPr lang="en" altLang="ko-KR" sz="1800" dirty="0"/>
          </a:p>
          <a:p>
            <a:pPr lvl="1"/>
            <a:endParaRPr lang="en" altLang="ko-KR" sz="1800" dirty="0"/>
          </a:p>
          <a:p>
            <a:pPr lvl="1"/>
            <a:endParaRPr lang="en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</a:t>
            </a:r>
            <a:r>
              <a:rPr lang="ko-KR" altLang="en-US" dirty="0">
                <a:ea typeface="굴림" panose="020B0600000101010101" pitchFamily="50" charset="-127"/>
              </a:rPr>
              <a:t> 용어정리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FDEEFE-FB67-0B4F-8C62-2BA833E5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1039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D61868-B5B3-F840-B59F-333B312C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68" y="3602340"/>
            <a:ext cx="4033327" cy="10398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E2209F-4DFC-3D45-976E-8204D3E8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16" y="4767793"/>
            <a:ext cx="3761020" cy="1725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40BC6D-1B4B-5440-B24E-BF62A41F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36" y="4865440"/>
            <a:ext cx="3257550" cy="1530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A2C910-DA1A-5740-8DCB-9BDA55BBD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33" y="3748761"/>
            <a:ext cx="3863263" cy="9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485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식별자</a:t>
            </a:r>
            <a:r>
              <a:rPr lang="ko-KR" altLang="en-US" sz="2400" dirty="0">
                <a:latin typeface="+mn-lt"/>
              </a:rPr>
              <a:t> 구분</a:t>
            </a:r>
            <a:r>
              <a:rPr lang="en-US" altLang="ko-KR" sz="2400" dirty="0">
                <a:latin typeface="+mn-lt"/>
              </a:rPr>
              <a:t>(</a:t>
            </a:r>
            <a:r>
              <a:rPr lang="ko-KR" altLang="en-US" sz="2400" dirty="0" err="1">
                <a:latin typeface="+mn-lt"/>
              </a:rPr>
              <a:t>스네이크</a:t>
            </a:r>
            <a:r>
              <a:rPr lang="en-US" altLang="ko-KR" sz="2400" dirty="0">
                <a:latin typeface="+mn-lt"/>
              </a:rPr>
              <a:t>, </a:t>
            </a:r>
            <a:r>
              <a:rPr lang="ko-KR" altLang="en-US" sz="2400" dirty="0" err="1">
                <a:latin typeface="+mn-lt"/>
              </a:rPr>
              <a:t>캐멀</a:t>
            </a:r>
            <a:r>
              <a:rPr lang="ko-KR" altLang="en-US" sz="2400" dirty="0">
                <a:latin typeface="+mn-lt"/>
              </a:rPr>
              <a:t> 케이스</a:t>
            </a:r>
            <a:r>
              <a:rPr lang="en-US" altLang="ko-KR" sz="2400" dirty="0">
                <a:latin typeface="+mn-lt"/>
              </a:rPr>
              <a:t>)</a:t>
            </a:r>
          </a:p>
          <a:p>
            <a:pPr lvl="1"/>
            <a:r>
              <a:rPr lang="ko-KR" altLang="en-US" sz="1800" dirty="0"/>
              <a:t>클래스</a:t>
            </a:r>
            <a:r>
              <a:rPr lang="en-US" altLang="ko-KR" sz="1800" dirty="0"/>
              <a:t>, </a:t>
            </a:r>
            <a:r>
              <a:rPr lang="ko-KR" altLang="en-US" sz="1800" dirty="0"/>
              <a:t>함수</a:t>
            </a:r>
            <a:r>
              <a:rPr lang="en-US" altLang="ko-KR" sz="1800" dirty="0"/>
              <a:t>, </a:t>
            </a:r>
            <a:r>
              <a:rPr lang="ko-KR" altLang="en-US" sz="1800" dirty="0"/>
              <a:t>변수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0"/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주석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#</a:t>
            </a:r>
          </a:p>
          <a:p>
            <a:pPr marL="457200" lvl="1" indent="0">
              <a:buNone/>
            </a:pPr>
            <a:endParaRPr lang="en-US" altLang="ko-KR" dirty="0">
              <a:solidFill>
                <a:prstClr val="black"/>
              </a:solidFill>
              <a:latin typeface="맑은 고딕"/>
            </a:endParaRPr>
          </a:p>
          <a:p>
            <a:pPr lvl="0"/>
            <a:r>
              <a:rPr lang="en-US" altLang="ko-KR" sz="2400" dirty="0" err="1">
                <a:solidFill>
                  <a:prstClr val="black"/>
                </a:solidFill>
                <a:latin typeface="맑은 고딕"/>
              </a:rPr>
              <a:t>Jupyter</a:t>
            </a:r>
            <a:r>
              <a:rPr lang="en-US" altLang="ko-KR" sz="2400" dirty="0">
                <a:solidFill>
                  <a:prstClr val="black"/>
                </a:solidFill>
                <a:latin typeface="맑은 고딕"/>
              </a:rPr>
              <a:t> Notebook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활용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명령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실행</a:t>
            </a:r>
            <a:endParaRPr lang="en-US" altLang="ko-KR" sz="18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</a:t>
            </a:r>
            <a:r>
              <a:rPr lang="ko-KR" altLang="en-US" dirty="0">
                <a:ea typeface="굴림" panose="020B0600000101010101" pitchFamily="50" charset="-127"/>
              </a:rPr>
              <a:t> 용어정리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610471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>
                <a:latin typeface="+mn-lt"/>
              </a:rPr>
              <a:t>출력</a:t>
            </a:r>
            <a:endParaRPr lang="en-US" altLang="ko-KR" sz="2400" dirty="0">
              <a:latin typeface="+mn-lt"/>
            </a:endParaRPr>
          </a:p>
          <a:p>
            <a:pPr lvl="1"/>
            <a:r>
              <a:rPr lang="en-US" altLang="ko-KR" sz="1800" dirty="0"/>
              <a:t>print(</a:t>
            </a:r>
            <a:r>
              <a:rPr lang="ko-KR" altLang="en-US" sz="1800" dirty="0"/>
              <a:t>출력하고 싶은 것</a:t>
            </a:r>
            <a:r>
              <a:rPr lang="en-US" altLang="ko-KR" sz="1800" dirty="0"/>
              <a:t>)</a:t>
            </a:r>
          </a:p>
          <a:p>
            <a:pPr marL="457200" lvl="1" indent="0">
              <a:buNone/>
            </a:pPr>
            <a:endParaRPr lang="en-US" altLang="ko-KR" sz="1800" dirty="0"/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맑은 고딕"/>
              </a:rPr>
              <a:t>문자열</a:t>
            </a:r>
            <a:endParaRPr lang="en-US" altLang="ko-KR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“</a:t>
            </a:r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문자열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”</a:t>
            </a:r>
          </a:p>
          <a:p>
            <a:pPr lvl="1"/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’</a:t>
            </a:r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문자열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’</a:t>
            </a:r>
          </a:p>
          <a:p>
            <a:pPr lvl="1"/>
            <a:r>
              <a:rPr lang="ko-KR" altLang="en-US" sz="1800" dirty="0" err="1">
                <a:solidFill>
                  <a:prstClr val="black"/>
                </a:solidFill>
                <a:latin typeface="맑은 고딕"/>
              </a:rPr>
              <a:t>여러줄</a:t>
            </a:r>
            <a:endParaRPr lang="en-US" altLang="ko-KR" sz="18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dirty="0">
              <a:solidFill>
                <a:prstClr val="black"/>
              </a:solidFill>
              <a:latin typeface="맑은 고딕"/>
            </a:endParaRPr>
          </a:p>
          <a:p>
            <a:pPr lvl="0"/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이스케이프 문자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원래의 의미를 벗어나는 문자 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\</a:t>
            </a:r>
          </a:p>
          <a:p>
            <a:pPr marL="457200" lvl="1" indent="0">
              <a:buNone/>
            </a:pP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</a:t>
            </a:r>
            <a:r>
              <a:rPr lang="ko-KR" altLang="en-US" dirty="0">
                <a:ea typeface="굴림" panose="020B0600000101010101" pitchFamily="50" charset="-127"/>
              </a:rPr>
              <a:t> 출력하기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0294956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/>
              <a:t>별도의 모듈</a:t>
            </a:r>
            <a:r>
              <a:rPr lang="en-US" altLang="ko-KR" sz="2400" dirty="0"/>
              <a:t>(Module)</a:t>
            </a:r>
            <a:r>
              <a:rPr lang="ko-KR" altLang="en-US" sz="2400" dirty="0"/>
              <a:t>의 추가 없이 기본적으로 제공되는 함수들</a:t>
            </a:r>
            <a:endParaRPr lang="en-US" altLang="ko-KR" sz="2400" dirty="0">
              <a:latin typeface="+mn-lt"/>
            </a:endParaRPr>
          </a:p>
          <a:p>
            <a:pPr lvl="1"/>
            <a:r>
              <a:rPr lang="en" altLang="ko-KR" sz="1800" u="sng" dirty="0">
                <a:hlinkClick r:id="rId2"/>
              </a:rPr>
              <a:t>https://docs.python.org/3.6/library/functions.html</a:t>
            </a:r>
            <a:endParaRPr lang="en" altLang="ko-KR" sz="1800" u="sng" dirty="0"/>
          </a:p>
          <a:p>
            <a:pPr lvl="1"/>
            <a:r>
              <a:rPr lang="en" altLang="ko-KR" sz="1800" dirty="0"/>
              <a:t>abs, max, min, pow, </a:t>
            </a:r>
            <a:r>
              <a:rPr lang="en" altLang="ko-KR" sz="1800" dirty="0" err="1"/>
              <a:t>chr</a:t>
            </a:r>
            <a:r>
              <a:rPr lang="en" altLang="ko-KR" sz="1800" dirty="0"/>
              <a:t>, </a:t>
            </a:r>
            <a:r>
              <a:rPr lang="en" altLang="ko-KR" sz="1800" dirty="0" err="1"/>
              <a:t>str</a:t>
            </a:r>
            <a:r>
              <a:rPr lang="en" altLang="ko-KR" sz="1800" dirty="0"/>
              <a:t>, range, type ……</a:t>
            </a:r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ea typeface="굴림" panose="020B0600000101010101" pitchFamily="50" charset="-127"/>
              </a:rPr>
              <a:t>내장함수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9866A0-B290-424C-ADCF-7188DD3A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12976"/>
            <a:ext cx="2933700" cy="177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8DBA1C-E28E-EE4A-B020-BB61DA556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282950"/>
            <a:ext cx="3594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23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/>
              <a:t>문자열 연산</a:t>
            </a:r>
            <a:endParaRPr lang="en" altLang="ko-KR" sz="1800" u="sng" dirty="0"/>
          </a:p>
          <a:p>
            <a:pPr lvl="1"/>
            <a:r>
              <a:rPr lang="ko-KR" altLang="en-US" sz="1800" dirty="0"/>
              <a:t>문자열 연산</a:t>
            </a:r>
            <a:r>
              <a:rPr lang="en-US" altLang="ko-KR" sz="1800" dirty="0"/>
              <a:t>(+, *)</a:t>
            </a:r>
          </a:p>
          <a:p>
            <a:pPr lvl="1"/>
            <a:r>
              <a:rPr lang="ko-KR" altLang="en-US" sz="1800" dirty="0"/>
              <a:t>인덱싱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슬라이싱</a:t>
            </a:r>
            <a:r>
              <a:rPr lang="ko-KR" altLang="en-US" sz="1800" dirty="0"/>
              <a:t> </a:t>
            </a:r>
            <a:r>
              <a:rPr lang="en-US" altLang="ko-KR" sz="1800" dirty="0"/>
              <a:t>([1],[1:3])</a:t>
            </a:r>
          </a:p>
          <a:p>
            <a:pPr lvl="1"/>
            <a:r>
              <a:rPr lang="ko-KR" altLang="en-US" sz="1800" dirty="0"/>
              <a:t>문자열과 키워드</a:t>
            </a:r>
            <a:r>
              <a:rPr lang="en-US" altLang="ko-KR" sz="1800" dirty="0"/>
              <a:t>(in, not in)</a:t>
            </a:r>
          </a:p>
          <a:p>
            <a:pPr lvl="1"/>
            <a:endParaRPr lang="en-US" altLang="ko-KR" sz="1800" dirty="0"/>
          </a:p>
          <a:p>
            <a:r>
              <a:rPr lang="ko-KR" altLang="en-US" sz="2400" dirty="0"/>
              <a:t>문자열 포맷 </a:t>
            </a:r>
            <a:endParaRPr lang="en" altLang="ko-KR" sz="1800" u="sng" dirty="0"/>
          </a:p>
          <a:p>
            <a:pPr lvl="1"/>
            <a:r>
              <a:rPr lang="en-US" altLang="ko-KR" sz="1800" dirty="0"/>
              <a:t>format() </a:t>
            </a:r>
            <a:r>
              <a:rPr lang="ko-KR" altLang="en-US" sz="1800" dirty="0"/>
              <a:t>활용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d,f</a:t>
            </a:r>
            <a:r>
              <a:rPr lang="en-US" altLang="ko-KR" sz="1800" dirty="0"/>
              <a:t> </a:t>
            </a:r>
            <a:r>
              <a:rPr lang="ko-KR" altLang="en-US" sz="1800" dirty="0"/>
              <a:t>등으로 정수</a:t>
            </a:r>
            <a:r>
              <a:rPr lang="en-US" altLang="ko-KR" sz="1800" dirty="0"/>
              <a:t>,</a:t>
            </a:r>
            <a:r>
              <a:rPr lang="ko-KR" altLang="en-US" sz="1800" dirty="0"/>
              <a:t>실수로 출력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문자열 연산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포맷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CDF7E-F74C-F74D-B2C5-C3283E5E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077072"/>
            <a:ext cx="5257800" cy="135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BE85F8-40D0-B842-91F9-670D6B73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8" y="5258533"/>
            <a:ext cx="7785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24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363272" cy="5073427"/>
          </a:xfrm>
        </p:spPr>
        <p:txBody>
          <a:bodyPr/>
          <a:lstStyle/>
          <a:p>
            <a:r>
              <a:rPr lang="ko-KR" altLang="en-US" sz="2400" dirty="0">
                <a:latin typeface="+mn-lt"/>
              </a:rPr>
              <a:t>허 주 성</a:t>
            </a:r>
            <a:endParaRPr lang="en-US" altLang="ko-KR" sz="20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lt"/>
              </a:rPr>
              <a:t>(</a:t>
            </a:r>
            <a:r>
              <a:rPr lang="ko-KR" altLang="en-US" sz="2000" dirty="0">
                <a:latin typeface="+mn-lt"/>
              </a:rPr>
              <a:t>주</a:t>
            </a:r>
            <a:r>
              <a:rPr lang="en-US" altLang="ko-KR" sz="2000" dirty="0">
                <a:latin typeface="+mn-lt"/>
              </a:rPr>
              <a:t>)</a:t>
            </a:r>
            <a:r>
              <a:rPr lang="ko-KR" altLang="en-US" sz="2000" dirty="0" err="1">
                <a:latin typeface="+mn-lt"/>
              </a:rPr>
              <a:t>씽크온웹</a:t>
            </a:r>
            <a:r>
              <a:rPr lang="ko-KR" altLang="en-US" sz="2000" dirty="0">
                <a:latin typeface="+mn-lt"/>
              </a:rPr>
              <a:t> 대표이사</a:t>
            </a:r>
            <a:endParaRPr lang="en-US" altLang="ko-KR" sz="20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n-lt"/>
              </a:rPr>
              <a:t>능력개발교육원 인공지능</a:t>
            </a:r>
            <a:r>
              <a:rPr lang="en-US" altLang="ko-KR" sz="2000" dirty="0">
                <a:latin typeface="+mn-lt"/>
              </a:rPr>
              <a:t>, Spring Framework </a:t>
            </a:r>
            <a:r>
              <a:rPr lang="ko-KR" altLang="en-US" sz="2000" dirty="0">
                <a:latin typeface="+mn-lt"/>
              </a:rPr>
              <a:t>강사</a:t>
            </a:r>
            <a:endParaRPr lang="en-US" altLang="ko-KR" sz="2000" dirty="0">
              <a:latin typeface="+mn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+mn-lt"/>
              </a:rPr>
              <a:t>(Spring</a:t>
            </a:r>
            <a:r>
              <a:rPr lang="ko-KR" altLang="en-US" sz="2000" dirty="0">
                <a:latin typeface="+mn-lt"/>
              </a:rPr>
              <a:t>을 활용한 홈페이지 만들기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 err="1">
                <a:latin typeface="+mn-lt"/>
              </a:rPr>
              <a:t>딥러닝</a:t>
            </a:r>
            <a:r>
              <a:rPr lang="ko-KR" altLang="en-US" sz="2000" dirty="0">
                <a:latin typeface="+mn-lt"/>
              </a:rPr>
              <a:t> 기초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 err="1">
                <a:latin typeface="+mn-lt"/>
              </a:rPr>
              <a:t>강화학습</a:t>
            </a:r>
            <a:r>
              <a:rPr lang="ko-KR" altLang="en-US" sz="2000" dirty="0">
                <a:latin typeface="+mn-lt"/>
              </a:rPr>
              <a:t> 기초</a:t>
            </a:r>
            <a:r>
              <a:rPr lang="en-US" altLang="ko-KR" sz="2000" dirty="0">
                <a:latin typeface="+mn-lt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n-lt"/>
              </a:rPr>
              <a:t>온라인 종합 학술 플랫폼</a:t>
            </a:r>
            <a:r>
              <a:rPr lang="en-US" altLang="ko-KR" sz="2000" dirty="0">
                <a:latin typeface="+mn-lt"/>
              </a:rPr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+mn-lt"/>
              </a:rPr>
              <a:t>(</a:t>
            </a:r>
            <a:r>
              <a:rPr lang="ko-KR" altLang="en-US" sz="2000" dirty="0">
                <a:latin typeface="+mn-lt"/>
              </a:rPr>
              <a:t>학술 논문 투고 및 심사 시스템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>
                <a:latin typeface="+mn-lt"/>
              </a:rPr>
              <a:t>회원 관리 및 운영 시스템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>
                <a:latin typeface="+mn-lt"/>
              </a:rPr>
              <a:t>각종 홈페이지 제작 및 온라인 출판 </a:t>
            </a:r>
            <a:r>
              <a:rPr lang="en-US" altLang="ko-KR" sz="2000" dirty="0">
                <a:latin typeface="+mn-lt"/>
              </a:rPr>
              <a:t>XML </a:t>
            </a:r>
            <a:r>
              <a:rPr lang="ko-KR" altLang="en-US" sz="2000" dirty="0">
                <a:latin typeface="+mn-lt"/>
              </a:rPr>
              <a:t>서비스</a:t>
            </a:r>
            <a:r>
              <a:rPr lang="en-US" altLang="ko-KR" sz="2000" dirty="0">
                <a:latin typeface="+mn-lt"/>
              </a:rPr>
              <a:t>)</a:t>
            </a:r>
          </a:p>
          <a:p>
            <a:pPr lvl="1"/>
            <a:endParaRPr lang="en-US" altLang="ko-KR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강사 소개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873741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자료형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57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임의의 객체를 순차적으로 저장하는 집합적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자료형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/>
              <a:t>문자열 연산</a:t>
            </a:r>
            <a:r>
              <a:rPr lang="en-US" altLang="ko-KR" sz="1800" dirty="0"/>
              <a:t>(+, *)</a:t>
            </a:r>
          </a:p>
          <a:p>
            <a:pPr lvl="1"/>
            <a:r>
              <a:rPr lang="ko-KR" altLang="en-US" sz="1800" dirty="0"/>
              <a:t>인덱싱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슬라이싱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[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 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…]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리스트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A1FC-79C6-4046-B391-0EA9998E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6225406" cy="21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1915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임의의 객체를 순차적으로 저장하는 집합적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자료형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  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값 변경 불가능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</a:p>
          <a:p>
            <a:pPr lvl="1"/>
            <a:r>
              <a:rPr lang="ko-KR" altLang="en-US" sz="1800" dirty="0"/>
              <a:t>문자열 연산</a:t>
            </a:r>
            <a:r>
              <a:rPr lang="en-US" altLang="ko-KR" sz="1800" dirty="0"/>
              <a:t>(+, *)</a:t>
            </a:r>
          </a:p>
          <a:p>
            <a:pPr lvl="1"/>
            <a:r>
              <a:rPr lang="ko-KR" altLang="en-US" sz="1800" dirty="0"/>
              <a:t>인덱싱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슬라이싱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[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 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…]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ea typeface="굴림" panose="020B0600000101010101" pitchFamily="50" charset="-127"/>
              </a:rPr>
              <a:t>튜플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5AD72-9533-5749-A9D8-C6C33270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429000"/>
            <a:ext cx="6255742" cy="23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6255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정수형 인덱스가 아닌 키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(key)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이용하여 값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(value)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을 저장하는 자료 구조 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 err="1"/>
              <a:t>딕셔너리</a:t>
            </a:r>
            <a:r>
              <a:rPr lang="en-US" altLang="ko-KR" sz="1800" dirty="0"/>
              <a:t>[</a:t>
            </a:r>
            <a:r>
              <a:rPr lang="ko-KR" altLang="en-US" sz="1800" dirty="0"/>
              <a:t>새로운 키</a:t>
            </a:r>
            <a:r>
              <a:rPr lang="en-US" altLang="ko-KR" sz="1800" dirty="0"/>
              <a:t>] =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새로운 값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키 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in </a:t>
            </a:r>
            <a:r>
              <a:rPr lang="ko-KR" altLang="en-US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딕셔너리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리스트 예제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예제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사전 예제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사전</a:t>
            </a:r>
            <a:endParaRPr lang="ko-KR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60BD59-19C4-D348-8D40-B1951AB60965}"/>
              </a:ext>
            </a:extLst>
          </p:cNvPr>
          <p:cNvSpPr/>
          <p:nvPr/>
        </p:nvSpPr>
        <p:spPr>
          <a:xfrm>
            <a:off x="432651" y="6352545"/>
            <a:ext cx="7848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hlinkClick r:id="rId2"/>
              </a:rPr>
              <a:t>https://nbviewer.jupyter.org/github/bluebibi/python-e-learning/blob/master/python3.6/python04.ipynb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15BB64-84E2-2146-93BC-D8CE138DE85E}"/>
              </a:ext>
            </a:extLst>
          </p:cNvPr>
          <p:cNvSpPr/>
          <p:nvPr/>
        </p:nvSpPr>
        <p:spPr>
          <a:xfrm>
            <a:off x="981944" y="3501008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hlinkClick r:id="rId3"/>
              </a:rPr>
              <a:t>https://nbviewer.jupyter.org/github/bluebibi/python-e-learning/blob/master/python3.6/python09.ipynb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DDCED0-16DB-0447-A371-1C900772C759}"/>
              </a:ext>
            </a:extLst>
          </p:cNvPr>
          <p:cNvSpPr/>
          <p:nvPr/>
        </p:nvSpPr>
        <p:spPr>
          <a:xfrm>
            <a:off x="981944" y="4149080"/>
            <a:ext cx="71904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>
                <a:hlinkClick r:id="rId4"/>
              </a:rPr>
              <a:t>https://nbviewer.jupyter.org/github/bluebibi/python-e-learning/blob/master/python3.6/python11.ipynb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9E8E1A-ACC6-5C49-8D9E-6567E70A9197}"/>
              </a:ext>
            </a:extLst>
          </p:cNvPr>
          <p:cNvSpPr/>
          <p:nvPr/>
        </p:nvSpPr>
        <p:spPr>
          <a:xfrm>
            <a:off x="981944" y="4760927"/>
            <a:ext cx="74784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>
                <a:hlinkClick r:id="rId5"/>
              </a:rPr>
              <a:t>https://nbviewer.jupyter.org/github/bluebibi/python-e-learning/blob/master/python3.6/python12.ipynb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32075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조건문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0256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참과 거짓을 나타내는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자료형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/>
              <a:t>참</a:t>
            </a:r>
            <a:r>
              <a:rPr lang="en-US" altLang="ko-KR" sz="1800" dirty="0"/>
              <a:t> : True (</a:t>
            </a:r>
            <a:r>
              <a:rPr lang="ko-KR" altLang="en-US" sz="1800" dirty="0"/>
              <a:t>대소문자 구분</a:t>
            </a:r>
            <a:r>
              <a:rPr lang="en-US" altLang="ko-KR" sz="1800" dirty="0"/>
              <a:t>!)</a:t>
            </a: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거짓 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: False</a:t>
            </a: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비교 연산자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논리 연산자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불</a:t>
            </a:r>
            <a:r>
              <a:rPr lang="en-US" altLang="ko-KR" dirty="0">
                <a:ea typeface="굴림" panose="020B0600000101010101" pitchFamily="50" charset="-127"/>
              </a:rPr>
              <a:t>(Bool)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6CA9D-8C14-9E45-953E-112E803D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46691"/>
            <a:ext cx="4870996" cy="1764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9CD851-235B-104F-90D5-893E2E33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32" y="4976995"/>
            <a:ext cx="6393613" cy="136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92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참과 거짓을 나타내는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자료형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/>
              <a:t>If </a:t>
            </a:r>
            <a:r>
              <a:rPr lang="ko-KR" altLang="en-US" sz="1800" dirty="0"/>
              <a:t>조건</a:t>
            </a:r>
            <a:r>
              <a:rPr lang="en-US" altLang="ko-KR" sz="1800" dirty="0"/>
              <a:t>:</a:t>
            </a:r>
          </a:p>
          <a:p>
            <a:pPr marL="1371600" lvl="3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조건이 참일 때 문장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elif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조건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:</a:t>
            </a:r>
          </a:p>
          <a:p>
            <a:pPr marL="1371600" lvl="3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조건이 참일 때 문장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   else:</a:t>
            </a:r>
          </a:p>
          <a:p>
            <a:pPr marL="1371600" lvl="3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나머지 문장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들여쓰기 필수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!!</a:t>
            </a: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en-US" altLang="ko-KR" dirty="0">
                <a:ea typeface="굴림" panose="020B0600000101010101" pitchFamily="50" charset="-127"/>
              </a:rPr>
              <a:t>IF </a:t>
            </a:r>
            <a:r>
              <a:rPr lang="ko-KR" altLang="en-US" dirty="0" err="1">
                <a:ea typeface="굴림" panose="020B0600000101010101" pitchFamily="50" charset="-127"/>
              </a:rPr>
              <a:t>조건문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471243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반복문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361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범위와 함께 사용하는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for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반복문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/>
              <a:t>for </a:t>
            </a:r>
            <a:r>
              <a:rPr lang="ko-KR" altLang="en-US" sz="1800" dirty="0"/>
              <a:t>변수 </a:t>
            </a:r>
            <a:r>
              <a:rPr lang="en-US" altLang="ko-KR" sz="1800" dirty="0"/>
              <a:t>in </a:t>
            </a:r>
            <a:r>
              <a:rPr lang="ko-KR" altLang="en-US" sz="1800" dirty="0"/>
              <a:t>범위</a:t>
            </a:r>
            <a:r>
              <a:rPr lang="en-US" altLang="ko-KR" sz="1800" dirty="0"/>
              <a:t>:</a:t>
            </a:r>
          </a:p>
          <a:p>
            <a:pPr marL="1371600" lvl="3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코드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prstClr val="black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들여쓰기 필수</a:t>
            </a:r>
            <a:r>
              <a:rPr lang="en-US" altLang="ko-KR" sz="1800" dirty="0">
                <a:solidFill>
                  <a:prstClr val="black"/>
                </a:solidFill>
              </a:rPr>
              <a:t>!!</a:t>
            </a:r>
            <a:endParaRPr lang="ko-KR" altLang="en-US" sz="1800" dirty="0">
              <a:solidFill>
                <a:prstClr val="black"/>
              </a:solidFill>
            </a:endParaRPr>
          </a:p>
          <a:p>
            <a:pPr lvl="1"/>
            <a:endParaRPr lang="ko-KR" altLang="en-US" sz="1800" dirty="0">
              <a:solidFill>
                <a:prstClr val="black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>
                <a:solidFill>
                  <a:prstClr val="black"/>
                </a:solidFill>
                <a:latin typeface="Helvetica Neue" panose="02000503000000020004" pitchFamily="2" charset="0"/>
              </a:rPr>
              <a:t>range() </a:t>
            </a:r>
            <a:r>
              <a:rPr lang="ko-KR" altLang="en-US" sz="1800" dirty="0">
                <a:solidFill>
                  <a:prstClr val="black"/>
                </a:solidFill>
                <a:latin typeface="Helvetica Neue" panose="02000503000000020004" pitchFamily="2" charset="0"/>
              </a:rPr>
              <a:t>함수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371600" lvl="3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ea typeface="굴림" panose="020B0600000101010101" pitchFamily="50" charset="-127"/>
              </a:rPr>
              <a:t>반복문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C7093A-0917-1543-B0B2-92B62200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640" y="3717032"/>
            <a:ext cx="4000500" cy="1854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D1F321-6BBF-744E-A9BB-5D232376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4" y="3789040"/>
            <a:ext cx="35179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701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while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반복문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/>
              <a:t>조건식이 만족하는 동안 </a:t>
            </a:r>
            <a:r>
              <a:rPr lang="en-US" altLang="ko-KR" sz="1800" dirty="0"/>
              <a:t>while </a:t>
            </a:r>
            <a:r>
              <a:rPr lang="ko-KR" altLang="en-US" sz="1800" dirty="0"/>
              <a:t>블록 내의 코드들을 반복 수행 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while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조건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: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	   </a:t>
            </a: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코드</a:t>
            </a:r>
            <a:endParaRPr lang="en-US" altLang="ko-KR" sz="1800" dirty="0">
              <a:solidFill>
                <a:prstClr val="black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들여쓰기 필수</a:t>
            </a:r>
            <a:r>
              <a:rPr lang="en-US" altLang="ko-KR" sz="1800" dirty="0">
                <a:solidFill>
                  <a:prstClr val="black"/>
                </a:solidFill>
              </a:rPr>
              <a:t>!!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371600" lvl="3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ea typeface="굴림" panose="020B0600000101010101" pitchFamily="50" charset="-127"/>
              </a:rPr>
              <a:t>반복문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130DA-3B84-CE4A-96C5-B199B29B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10845"/>
            <a:ext cx="3505200" cy="344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570A98-2C80-C845-811F-E0FFEEAC7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40" y="2910845"/>
            <a:ext cx="311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67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딥러닝</a:t>
            </a:r>
            <a:r>
              <a:rPr lang="ko-KR" altLang="en-US" sz="2400" dirty="0">
                <a:latin typeface="+mn-lt"/>
              </a:rPr>
              <a:t> 기초 </a:t>
            </a:r>
            <a:r>
              <a:rPr lang="en-US" altLang="ko-KR" sz="2400" dirty="0">
                <a:latin typeface="+mn-lt"/>
              </a:rPr>
              <a:t>(1</a:t>
            </a:r>
            <a:r>
              <a:rPr lang="ko-KR" altLang="en-US" sz="2400" dirty="0">
                <a:latin typeface="+mn-lt"/>
              </a:rPr>
              <a:t>일차</a:t>
            </a:r>
            <a:r>
              <a:rPr lang="en-US" altLang="ko-KR" sz="2400" dirty="0">
                <a:latin typeface="+mn-lt"/>
              </a:rPr>
              <a:t>)</a:t>
            </a:r>
            <a:endParaRPr lang="en-US" altLang="ko-KR" sz="2000" dirty="0">
              <a:latin typeface="+mn-lt"/>
            </a:endParaRPr>
          </a:p>
          <a:p>
            <a:pPr lvl="1"/>
            <a:r>
              <a:rPr lang="ko-KR" altLang="en-US" sz="2000" dirty="0" err="1">
                <a:latin typeface="+mn-lt"/>
              </a:rPr>
              <a:t>파이썬</a:t>
            </a:r>
            <a:r>
              <a:rPr lang="ko-KR" altLang="en-US" sz="2000" dirty="0">
                <a:latin typeface="+mn-lt"/>
              </a:rPr>
              <a:t> 기본 문법 및 활용</a:t>
            </a:r>
            <a:endParaRPr lang="en-US" altLang="ko-KR" sz="2000" dirty="0">
              <a:latin typeface="+mn-lt"/>
            </a:endParaRPr>
          </a:p>
          <a:p>
            <a:pPr lvl="1"/>
            <a:r>
              <a:rPr lang="ko-KR" altLang="en-US" sz="2000" dirty="0">
                <a:latin typeface="+mn-lt"/>
              </a:rPr>
              <a:t>인공지능의 이해</a:t>
            </a:r>
            <a:endParaRPr lang="en-US" altLang="ko-KR" sz="2000" dirty="0">
              <a:latin typeface="+mn-lt"/>
            </a:endParaRPr>
          </a:p>
          <a:p>
            <a:pPr lvl="1"/>
            <a:r>
              <a:rPr lang="ko-KR" altLang="en-US" sz="2000" dirty="0" err="1">
                <a:latin typeface="+mn-lt"/>
              </a:rPr>
              <a:t>딥러닝</a:t>
            </a:r>
            <a:r>
              <a:rPr lang="ko-KR" altLang="en-US" sz="2000" dirty="0">
                <a:latin typeface="+mn-lt"/>
              </a:rPr>
              <a:t> 개념 이해</a:t>
            </a:r>
            <a:endParaRPr lang="en-US" altLang="ko-KR" sz="2000" dirty="0">
              <a:latin typeface="+mn-lt"/>
            </a:endParaRPr>
          </a:p>
          <a:p>
            <a:pPr marL="457200" lvl="1" indent="0">
              <a:buNone/>
            </a:pPr>
            <a:endParaRPr lang="en-US" altLang="ko-KR" dirty="0">
              <a:latin typeface="+mn-lt"/>
            </a:endParaRPr>
          </a:p>
          <a:p>
            <a:r>
              <a:rPr lang="ko-KR" altLang="en-US" sz="2400" dirty="0" err="1"/>
              <a:t>딥러닝</a:t>
            </a:r>
            <a:r>
              <a:rPr lang="ko-KR" altLang="en-US" sz="2400" dirty="0"/>
              <a:t> 기초 </a:t>
            </a:r>
            <a:r>
              <a:rPr lang="en-US" altLang="ko-KR" sz="2400" dirty="0"/>
              <a:t>(2</a:t>
            </a:r>
            <a:r>
              <a:rPr lang="ko-KR" altLang="en-US" sz="2400" dirty="0"/>
              <a:t>일차</a:t>
            </a:r>
            <a:r>
              <a:rPr lang="en-US" altLang="ko-KR" sz="2400" dirty="0"/>
              <a:t>)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딥러닝</a:t>
            </a:r>
            <a:r>
              <a:rPr lang="ko-KR" altLang="en-US" sz="2000" dirty="0"/>
              <a:t> 이해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딥러닝</a:t>
            </a:r>
            <a:r>
              <a:rPr lang="ko-KR" altLang="en-US" sz="2000" dirty="0"/>
              <a:t> 예제 실습</a:t>
            </a:r>
            <a:endParaRPr lang="en-US" altLang="ko-KR" sz="2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과정 목표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9506759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함수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51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함수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 err="1"/>
              <a:t>def</a:t>
            </a:r>
            <a:r>
              <a:rPr lang="en-US" altLang="ko-KR" sz="1800" dirty="0"/>
              <a:t> </a:t>
            </a:r>
            <a:r>
              <a:rPr lang="ko-KR" altLang="en-US" sz="1800" dirty="0"/>
              <a:t>함수이름</a:t>
            </a:r>
            <a:r>
              <a:rPr lang="en-US" altLang="ko-KR" sz="1800" dirty="0"/>
              <a:t>(): </a:t>
            </a:r>
            <a:endParaRPr lang="ko-KR" alt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	   </a:t>
            </a: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코드</a:t>
            </a:r>
            <a:endParaRPr lang="en-US" altLang="ko-KR" sz="1800" dirty="0">
              <a:solidFill>
                <a:prstClr val="black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들여쓰기 필수</a:t>
            </a:r>
            <a:r>
              <a:rPr lang="en-US" altLang="ko-KR" sz="1800" dirty="0">
                <a:solidFill>
                  <a:prstClr val="black"/>
                </a:solidFill>
              </a:rPr>
              <a:t>!!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371600" lvl="3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매개 변수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가변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기본 매개 변수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  <a:endParaRPr lang="ko-KR" altLang="en-US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ko-KR" altLang="en-US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파이썬의 함수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269587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인공지능의 이해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en-US" altLang="ko-KR" sz="2800" dirty="0">
                <a:latin typeface="+mj-lt"/>
              </a:rPr>
              <a:t>(</a:t>
            </a:r>
            <a:r>
              <a:rPr lang="ko-KR" altLang="en-US" sz="2800" dirty="0">
                <a:latin typeface="+mj-lt"/>
              </a:rPr>
              <a:t>인공지능</a:t>
            </a:r>
            <a:r>
              <a:rPr lang="en-US" altLang="ko-KR" sz="2800" dirty="0">
                <a:latin typeface="+mj-lt"/>
              </a:rPr>
              <a:t>, </a:t>
            </a:r>
            <a:r>
              <a:rPr lang="ko-KR" altLang="en-US" sz="2800" dirty="0">
                <a:latin typeface="+mj-lt"/>
              </a:rPr>
              <a:t>기계학습</a:t>
            </a:r>
            <a:r>
              <a:rPr lang="en-US" altLang="ko-KR" sz="2800" dirty="0">
                <a:latin typeface="+mj-lt"/>
              </a:rPr>
              <a:t>, </a:t>
            </a:r>
            <a:r>
              <a:rPr lang="ko-KR" altLang="en-US" sz="2800" dirty="0" err="1">
                <a:latin typeface="+mj-lt"/>
              </a:rPr>
              <a:t>딥러닝</a:t>
            </a:r>
            <a:r>
              <a:rPr lang="en-US" altLang="ko-KR" sz="2800" dirty="0">
                <a:latin typeface="+mj-lt"/>
              </a:rPr>
              <a:t>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904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산업혁명</a:t>
            </a:r>
            <a:endParaRPr lang="ko-KR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8897C-EE04-5E40-8BA5-62DD59B2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" y="1124744"/>
            <a:ext cx="8887401" cy="47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14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>
                <a:ea typeface="굴림" panose="020B0600000101010101" pitchFamily="50" charset="-127"/>
              </a:rPr>
              <a:t>인공지능</a:t>
            </a:r>
            <a:r>
              <a:rPr lang="en-US" altLang="ko-KR">
                <a:ea typeface="굴림" panose="020B0600000101010101" pitchFamily="50" charset="-127"/>
              </a:rPr>
              <a:t>, </a:t>
            </a:r>
            <a:r>
              <a:rPr lang="ko-KR" altLang="en-US">
                <a:ea typeface="굴림" panose="020B0600000101010101" pitchFamily="50" charset="-127"/>
              </a:rPr>
              <a:t>기계학습</a:t>
            </a:r>
            <a:r>
              <a:rPr lang="en-US" altLang="ko-KR">
                <a:ea typeface="굴림" panose="020B0600000101010101" pitchFamily="50" charset="-127"/>
              </a:rPr>
              <a:t>, </a:t>
            </a:r>
            <a:r>
              <a:rPr lang="ko-KR" altLang="en-US">
                <a:ea typeface="굴림" panose="020B0600000101010101" pitchFamily="50" charset="-127"/>
              </a:rPr>
              <a:t>딥러닝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552961-835C-EA49-BC98-F894CFD9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939"/>
            <a:ext cx="9144000" cy="4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55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인공지능이란</a:t>
            </a:r>
            <a:r>
              <a:rPr lang="en-US" altLang="ko-KR" dirty="0">
                <a:ea typeface="굴림" panose="020B0600000101010101" pitchFamily="50" charset="-127"/>
              </a:rPr>
              <a:t>?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E0AF7B-5C8E-A64D-B75E-AC4FCB27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83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980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F2F594-641C-7D41-A206-E07C2718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97935"/>
            <a:ext cx="8579296" cy="54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854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FD842A-9B5D-A54E-B59A-F7B09246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774"/>
            <a:ext cx="9144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4916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6DCA7-1C7D-2E4E-8E92-CB40179C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" y="1772816"/>
            <a:ext cx="9144000" cy="38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3456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5003F-DA53-FE45-9C3E-AF7E3D73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5" y="1484784"/>
            <a:ext cx="9144000" cy="43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04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82923"/>
            <a:ext cx="8579296" cy="5073427"/>
          </a:xfrm>
        </p:spPr>
        <p:txBody>
          <a:bodyPr/>
          <a:lstStyle/>
          <a:p>
            <a:r>
              <a:rPr lang="ko-KR" altLang="en-US" sz="2000" dirty="0" err="1"/>
              <a:t>파이썬을</a:t>
            </a:r>
            <a:r>
              <a:rPr lang="ko-KR" altLang="en-US" sz="2000" dirty="0"/>
              <a:t> 어느정도 다룰 수 있다</a:t>
            </a:r>
            <a:r>
              <a:rPr lang="en-US" altLang="ko-KR" sz="2000" dirty="0"/>
              <a:t>. (</a:t>
            </a:r>
            <a:r>
              <a:rPr lang="ko-KR" altLang="en-US" sz="2000" dirty="0"/>
              <a:t>프로그래밍 언어</a:t>
            </a:r>
            <a:r>
              <a:rPr lang="en-US" altLang="ko-KR" sz="2000" dirty="0"/>
              <a:t>) 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인공지능</a:t>
            </a:r>
            <a:r>
              <a:rPr lang="en-US" altLang="ko-KR" sz="2000" dirty="0"/>
              <a:t>, </a:t>
            </a:r>
            <a:r>
              <a:rPr lang="ko-KR" altLang="en-US" sz="2000" dirty="0"/>
              <a:t>기계학습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딥러닝</a:t>
            </a:r>
            <a:r>
              <a:rPr lang="ko-KR" altLang="en-US" sz="2000" dirty="0"/>
              <a:t> 등에 대해 전혀 알지 못한다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인공지능과 </a:t>
            </a:r>
            <a:r>
              <a:rPr lang="ko-KR" altLang="en-US" sz="2000" dirty="0" err="1"/>
              <a:t>딥러닝에</a:t>
            </a:r>
            <a:r>
              <a:rPr lang="ko-KR" altLang="en-US" sz="2000" dirty="0"/>
              <a:t> 대해 알아보고</a:t>
            </a:r>
            <a:r>
              <a:rPr lang="en-US" altLang="ko-KR" sz="2000" dirty="0"/>
              <a:t>, </a:t>
            </a:r>
            <a:r>
              <a:rPr lang="ko-KR" altLang="en-US" sz="2000" dirty="0"/>
              <a:t>간단한 예제들을 통해 전반적인 흐름 파악과 개념을 잡을 수 있다</a:t>
            </a:r>
            <a:r>
              <a:rPr lang="en-US" altLang="ko-KR" sz="2000" dirty="0"/>
              <a:t>.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강의 대상 및 목표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5560230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7F272F-C1E4-0D4F-9452-3C534FC8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3"/>
            <a:ext cx="9144000" cy="485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5388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2F28A6-8D7E-2A48-B0F7-A37AB7AB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8" y="1700808"/>
            <a:ext cx="8495815" cy="43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1673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518BC5-9DDD-FA41-AC15-CFA6A740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821270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2210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382DDC-43A2-6045-9BC7-AF2AC22B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28" y="1045312"/>
            <a:ext cx="9144000" cy="57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575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40052F-B527-084F-A9C2-85AE88571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52736"/>
            <a:ext cx="8388424" cy="56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30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A1E51-619D-BB42-962E-20770A1F4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268760"/>
            <a:ext cx="7524328" cy="54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225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 </a:t>
            </a:r>
            <a:r>
              <a:rPr lang="en-US" altLang="ko-KR" dirty="0">
                <a:ea typeface="굴림" panose="020B0600000101010101" pitchFamily="50" charset="-127"/>
              </a:rPr>
              <a:t>– </a:t>
            </a:r>
            <a:r>
              <a:rPr lang="ko-KR" altLang="en-US" dirty="0">
                <a:ea typeface="굴림" panose="020B0600000101010101" pitchFamily="50" charset="-127"/>
              </a:rPr>
              <a:t>선형회귀분석</a:t>
            </a:r>
            <a:r>
              <a:rPr lang="en-US" altLang="ko-KR" dirty="0">
                <a:ea typeface="굴림" panose="020B0600000101010101" pitchFamily="50" charset="-127"/>
              </a:rPr>
              <a:t>(Regression)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8C09E0-D3DB-5E47-AFCE-23B52DDD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0" y="1772816"/>
            <a:ext cx="8859539" cy="44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0568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 </a:t>
            </a:r>
            <a:r>
              <a:rPr lang="en-US" altLang="ko-KR" dirty="0">
                <a:ea typeface="굴림" panose="020B0600000101010101" pitchFamily="50" charset="-127"/>
              </a:rPr>
              <a:t>– </a:t>
            </a:r>
            <a:r>
              <a:rPr lang="ko-KR" altLang="en-US" dirty="0">
                <a:ea typeface="굴림" panose="020B0600000101010101" pitchFamily="50" charset="-127"/>
              </a:rPr>
              <a:t>선형회귀분석</a:t>
            </a:r>
            <a:r>
              <a:rPr lang="en-US" altLang="ko-KR" dirty="0">
                <a:ea typeface="굴림" panose="020B0600000101010101" pitchFamily="50" charset="-127"/>
              </a:rPr>
              <a:t>(Regression)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EDFEE3-5F4A-6741-9B1A-19707F8F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4" y="1916832"/>
            <a:ext cx="8604448" cy="43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5773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BD5278-BEDF-6042-BAA2-993590E7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52736"/>
            <a:ext cx="8229600" cy="56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35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en-US" altLang="ko-KR" dirty="0">
                <a:ea typeface="굴림" panose="020B0600000101010101" pitchFamily="50" charset="-127"/>
              </a:rPr>
              <a:t>- </a:t>
            </a:r>
            <a:r>
              <a:rPr lang="ko-KR" altLang="en-US" dirty="0" err="1">
                <a:ea typeface="굴림" panose="020B0600000101010101" pitchFamily="50" charset="-127"/>
              </a:rPr>
              <a:t>인공신경망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EB67F-476D-B946-BDC6-B0B88F5E3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"/>
          <a:stretch/>
        </p:blipFill>
        <p:spPr>
          <a:xfrm>
            <a:off x="323528" y="1700808"/>
            <a:ext cx="8547993" cy="44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86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인공지능 개발환경구축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7360" y="1412776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362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en-US" altLang="ko-KR" dirty="0">
                <a:ea typeface="굴림" panose="020B0600000101010101" pitchFamily="50" charset="-127"/>
              </a:rPr>
              <a:t>- </a:t>
            </a:r>
            <a:r>
              <a:rPr lang="ko-KR" altLang="en-US" dirty="0" err="1">
                <a:ea typeface="굴림" panose="020B0600000101010101" pitchFamily="50" charset="-127"/>
              </a:rPr>
              <a:t>인공신경망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3756E0-0060-C941-9213-552B4AD2C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196752"/>
            <a:ext cx="6876380" cy="52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277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AA2FA4-8F14-4B45-B8B6-0685F2BD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824"/>
            <a:ext cx="9144000" cy="40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02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319A52-1713-A24A-AB82-EC356F98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0" y="1628800"/>
            <a:ext cx="8509020" cy="48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701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B1F083-A398-2140-8959-3169B4BE7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00808"/>
            <a:ext cx="7668344" cy="43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734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4D59-D66C-C742-BA6D-40687274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1772816"/>
            <a:ext cx="7812360" cy="43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0179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F7622-583A-AD47-9744-EA9E8EEC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081588"/>
            <a:ext cx="6936036" cy="5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6473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9D83EA-0CE9-2847-9BB4-018C2653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5218"/>
            <a:ext cx="7956376" cy="53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081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E5E098-BF84-BF46-8A23-D9A3AAB7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96752"/>
            <a:ext cx="7596336" cy="528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038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EB23D4-C859-9B43-A18B-92225064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2" y="1268760"/>
            <a:ext cx="7596336" cy="505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8139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192A8-56C3-A84F-BDF6-400626AD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29" y="1196752"/>
            <a:ext cx="7596336" cy="51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495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en-US" altLang="ko-KR" sz="2400" dirty="0" err="1">
                <a:latin typeface="+mn-lt"/>
              </a:rPr>
              <a:t>Jupyter</a:t>
            </a:r>
            <a:r>
              <a:rPr lang="en-US" altLang="ko-KR" sz="2400" dirty="0">
                <a:latin typeface="+mn-lt"/>
              </a:rPr>
              <a:t> Notebook </a:t>
            </a:r>
            <a:endParaRPr lang="en" altLang="ko-KR" sz="1800" dirty="0">
              <a:hlinkClick r:id="rId2"/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아나콘다</a:t>
            </a:r>
            <a:r>
              <a:rPr lang="en-US" altLang="ko-KR" sz="1800" dirty="0">
                <a:solidFill>
                  <a:prstClr val="black"/>
                </a:solidFill>
              </a:rPr>
              <a:t>(Anaconda)</a:t>
            </a:r>
            <a:r>
              <a:rPr lang="en" altLang="ko-KR" sz="1800" dirty="0">
                <a:solidFill>
                  <a:prstClr val="black"/>
                </a:solidFill>
              </a:rPr>
              <a:t> </a:t>
            </a:r>
            <a:r>
              <a:rPr lang="ko-KR" altLang="en-US" sz="1800" dirty="0">
                <a:solidFill>
                  <a:prstClr val="black"/>
                </a:solidFill>
              </a:rPr>
              <a:t>설치</a:t>
            </a:r>
            <a:endParaRPr lang="en" altLang="ko-KR" sz="1800" dirty="0">
              <a:hlinkClick r:id="rId2"/>
            </a:endParaRPr>
          </a:p>
          <a:p>
            <a:pPr lvl="1"/>
            <a:r>
              <a:rPr lang="en" altLang="ko-KR" sz="1800" dirty="0">
                <a:hlinkClick r:id="rId2"/>
              </a:rPr>
              <a:t>https://www.anaconda.com/distribution</a:t>
            </a:r>
            <a:endParaRPr lang="en" altLang="ko-KR" sz="1800" dirty="0"/>
          </a:p>
          <a:p>
            <a:pPr marL="0" indent="0">
              <a:buNone/>
            </a:pPr>
            <a:endParaRPr lang="en-US" altLang="ko-KR" sz="2400" dirty="0">
              <a:latin typeface="+mn-lt"/>
            </a:endParaRPr>
          </a:p>
          <a:p>
            <a:r>
              <a:rPr lang="en-US" altLang="ko-KR" sz="2400" dirty="0">
                <a:latin typeface="+mn-lt"/>
              </a:rPr>
              <a:t>Google </a:t>
            </a:r>
            <a:r>
              <a:rPr lang="en-US" altLang="ko-KR" sz="2400" dirty="0" err="1">
                <a:latin typeface="+mn-lt"/>
              </a:rPr>
              <a:t>Colab</a:t>
            </a:r>
            <a:r>
              <a:rPr lang="ko-KR" altLang="en-US" sz="2400" dirty="0">
                <a:latin typeface="+mn-lt"/>
              </a:rPr>
              <a:t> 활용</a:t>
            </a:r>
            <a:endParaRPr lang="en-US" altLang="ko-KR" sz="2400" dirty="0">
              <a:latin typeface="+mn-lt"/>
            </a:endParaRPr>
          </a:p>
          <a:p>
            <a:pPr lvl="1"/>
            <a:endParaRPr lang="en" altLang="ko-KR" sz="1800" dirty="0"/>
          </a:p>
          <a:p>
            <a:pPr lvl="1"/>
            <a:endParaRPr lang="en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 개발 환경</a:t>
            </a:r>
            <a:r>
              <a:rPr lang="en-US" altLang="ko-KR" dirty="0">
                <a:ea typeface="굴림" panose="020B0600000101010101" pitchFamily="50" charset="-127"/>
              </a:rPr>
              <a:t> 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3567596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F98EBE-25BF-674A-BE35-EA3E4CA9D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40768"/>
            <a:ext cx="7596336" cy="494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3268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인공지능의 창작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en-US" altLang="ko-KR" sz="2800" dirty="0">
                <a:latin typeface="+mj-lt"/>
              </a:rPr>
              <a:t>EBS</a:t>
            </a:r>
            <a:r>
              <a:rPr lang="ko-KR" altLang="en-US" sz="2800" dirty="0">
                <a:latin typeface="+mj-lt"/>
              </a:rPr>
              <a:t> 과학 다큐 </a:t>
            </a:r>
            <a:r>
              <a:rPr lang="ko-KR" altLang="en-US" sz="2800" dirty="0" err="1">
                <a:latin typeface="+mj-lt"/>
              </a:rPr>
              <a:t>비욘드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(</a:t>
            </a:r>
            <a:r>
              <a:rPr lang="ko-KR" altLang="en-US" sz="2800" dirty="0">
                <a:latin typeface="+mj-lt"/>
              </a:rPr>
              <a:t>이미테이션 게임</a:t>
            </a:r>
            <a:r>
              <a:rPr lang="en-US" altLang="ko-KR" sz="2800" dirty="0">
                <a:latin typeface="+mj-lt"/>
              </a:rPr>
              <a:t>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6471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79564F-240E-8E44-BD13-954FC0BE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36" y="476672"/>
            <a:ext cx="8821327" cy="59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8453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379175-E2D5-794C-90F5-4F8701BB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3764"/>
            <a:ext cx="8352928" cy="62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902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AC5D4C-1FC3-274F-A8EF-951BED09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6" y="331024"/>
            <a:ext cx="8884988" cy="652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714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61EEB6-E6A1-1C42-8097-71AE45D3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8" y="548680"/>
            <a:ext cx="9080923" cy="59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3094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인공지능의 활용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en-US" altLang="ko-KR" sz="2800" dirty="0">
                <a:latin typeface="+mj-lt"/>
              </a:rPr>
              <a:t>AI</a:t>
            </a:r>
            <a:r>
              <a:rPr lang="ko-KR" altLang="en-US" sz="2800" dirty="0">
                <a:latin typeface="+mj-lt"/>
              </a:rPr>
              <a:t>가 인간보다 잘하는 분야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56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B9D939-3CB8-714F-AC36-3C444EC7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664"/>
            <a:ext cx="9144000" cy="50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99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3FE366-6FB3-224E-93ED-5E03D71D9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80"/>
            <a:ext cx="9144000" cy="48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271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ABB784-A029-CF4F-B1E4-27AA53FFE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398"/>
            <a:ext cx="9144000" cy="57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24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텐서플로우</a:t>
            </a:r>
            <a:endParaRPr lang="en-US" altLang="ko-KR" sz="2400" dirty="0">
              <a:latin typeface="+mn-lt"/>
            </a:endParaRPr>
          </a:p>
          <a:p>
            <a:pPr lvl="1"/>
            <a:r>
              <a:rPr lang="ko-KR" altLang="en-US" sz="2000" dirty="0" err="1"/>
              <a:t>딥러닝을</a:t>
            </a:r>
            <a:r>
              <a:rPr lang="ko-KR" altLang="en-US" sz="2000" dirty="0"/>
              <a:t> 위해 구글에서 제공하는 프레임워크</a:t>
            </a:r>
            <a:endParaRPr lang="en-US" altLang="ko-KR" sz="2000" dirty="0"/>
          </a:p>
          <a:p>
            <a:pPr lvl="1"/>
            <a:endParaRPr lang="en-US" altLang="ko-KR" sz="2000" dirty="0">
              <a:latin typeface="+mn-lt"/>
            </a:endParaRPr>
          </a:p>
          <a:p>
            <a:r>
              <a:rPr lang="ko-KR" altLang="en-US" sz="2400" dirty="0" err="1">
                <a:latin typeface="+mn-lt"/>
              </a:rPr>
              <a:t>케라스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딥러닝</a:t>
            </a:r>
            <a:r>
              <a:rPr lang="ko-KR" altLang="en-US" sz="1800" dirty="0"/>
              <a:t> 라이브러리</a:t>
            </a:r>
            <a:r>
              <a:rPr lang="en-US" altLang="ko-KR" sz="1800" dirty="0"/>
              <a:t>(</a:t>
            </a:r>
            <a:r>
              <a:rPr lang="ko-KR" altLang="en-US" sz="1800" dirty="0"/>
              <a:t>내부에는 </a:t>
            </a:r>
            <a:r>
              <a:rPr lang="ko-KR" altLang="en-US" sz="1800" dirty="0" err="1"/>
              <a:t>텐서플로우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티아노</a:t>
            </a:r>
            <a:r>
              <a:rPr lang="ko-KR" altLang="en-US" sz="1800" dirty="0"/>
              <a:t> 등</a:t>
            </a:r>
            <a:r>
              <a:rPr lang="en-US" altLang="ko-KR" sz="1800" dirty="0"/>
              <a:t>)</a:t>
            </a:r>
          </a:p>
          <a:p>
            <a:pPr lvl="1"/>
            <a:endParaRPr lang="en" altLang="ko-KR" sz="1800" dirty="0"/>
          </a:p>
          <a:p>
            <a:pPr lvl="0"/>
            <a:r>
              <a:rPr lang="en-US" altLang="ko-KR" sz="2400" dirty="0">
                <a:solidFill>
                  <a:prstClr val="black"/>
                </a:solidFill>
                <a:latin typeface="맑은 고딕"/>
              </a:rPr>
              <a:t>pip install </a:t>
            </a:r>
            <a:r>
              <a:rPr lang="en" altLang="ko-KR" dirty="0" err="1"/>
              <a:t>tensorflow</a:t>
            </a:r>
            <a:r>
              <a:rPr lang="en" altLang="ko-KR" dirty="0"/>
              <a:t>==2.0.0-alpha0</a:t>
            </a:r>
            <a:endParaRPr lang="en" altLang="ko-KR" sz="1800" dirty="0"/>
          </a:p>
          <a:p>
            <a:pPr lvl="1"/>
            <a:endParaRPr lang="en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 라이브러리 설치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240331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A6CED6-9CD5-6143-BBD6-2A2771C1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545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5454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C39CFF-F68F-0F44-8658-14F8C561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504"/>
            <a:ext cx="9144000" cy="55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1342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9D0043-88F5-BD4B-B49F-4E686BCC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33" y="260648"/>
            <a:ext cx="9119738" cy="63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1550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B7367F-5CC2-BF4E-ACE6-0C9B4135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664"/>
            <a:ext cx="9144000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365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AA1B36-EF32-1E42-8CB5-ACA67E8E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7" y="348612"/>
            <a:ext cx="8980586" cy="61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3520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블록과 함께하는 </a:t>
            </a:r>
            <a:r>
              <a:rPr lang="ko-KR" altLang="en-US" dirty="0" err="1">
                <a:latin typeface="+mj-lt"/>
              </a:rPr>
              <a:t>딥러닝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ko-KR" altLang="en-US" sz="2800" dirty="0">
                <a:latin typeface="+mj-lt"/>
              </a:rPr>
              <a:t>교재</a:t>
            </a:r>
            <a:r>
              <a:rPr lang="en-US" altLang="ko-KR" sz="2800" dirty="0">
                <a:latin typeface="+mj-lt"/>
              </a:rPr>
              <a:t> p36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(Part 2)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37968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용어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옵티마이저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(Optimizer)</a:t>
            </a:r>
          </a:p>
          <a:p>
            <a:pPr lvl="1"/>
            <a:r>
              <a:rPr lang="en-US" altLang="ko-KR" sz="1800" dirty="0"/>
              <a:t>Gradient Decent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Adam</a:t>
            </a:r>
          </a:p>
          <a:p>
            <a:pPr lvl="1"/>
            <a:r>
              <a:rPr lang="en-US" altLang="ko-KR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RMSProp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활성화 함수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(Activation Function)</a:t>
            </a:r>
          </a:p>
          <a:p>
            <a:pPr lvl="1"/>
            <a:r>
              <a:rPr lang="en-US" altLang="ko-KR" sz="1800" dirty="0" err="1"/>
              <a:t>ReLU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Sigmoid</a:t>
            </a:r>
          </a:p>
          <a:p>
            <a:pPr lvl="1"/>
            <a:r>
              <a:rPr lang="en-US" altLang="ko-KR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Softmax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Batch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학습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DropOut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LearningRate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순전파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역전파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6951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텐서플로우</a:t>
            </a:r>
            <a:r>
              <a:rPr lang="en-US" altLang="ko-KR" dirty="0">
                <a:ea typeface="굴림" panose="020B0600000101010101" pitchFamily="50" charset="-127"/>
              </a:rPr>
              <a:t>2.0 - </a:t>
            </a:r>
            <a:r>
              <a:rPr lang="ko-KR" altLang="en-US" dirty="0" err="1">
                <a:ea typeface="굴림" panose="020B0600000101010101" pitchFamily="50" charset="-127"/>
              </a:rPr>
              <a:t>케라스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데이터셋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생성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데이터 전처리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구성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구성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 추가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학습 과정 설정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학습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학습 과정 살펴보기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손실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정확도 등으로 학습 상황 파악 및 판단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평가하기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사용하기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5736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경우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예측불가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..!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9C5F1D-C019-A849-9110-C7562D70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204864"/>
            <a:ext cx="9067800" cy="3251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EAA2F4-6C4A-2245-A2E8-E0605424FF17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38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5982709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경우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2</a:t>
            </a: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작년 </a:t>
            </a:r>
            <a:r>
              <a:rPr lang="ko-KR" altLang="en-US" sz="2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수능문제는</a:t>
            </a: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 훈련 하면 안 됨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!</a:t>
            </a: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6BDDD-31F8-4B49-8C9C-06F32E79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981200"/>
            <a:ext cx="9029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304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파이썬이란</a:t>
            </a:r>
            <a:r>
              <a:rPr lang="en-US" altLang="ko-KR" dirty="0">
                <a:latin typeface="+mj-lt"/>
              </a:rPr>
              <a:t>?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7360" y="1412776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12082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경우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3</a:t>
            </a: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검증을 통해 적절한 학습 방법을 찾아간다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!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875FAC-6875-DC4E-81ED-595E6FC4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5960"/>
            <a:ext cx="9144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1975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경우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4</a:t>
            </a: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보다 안정적으로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!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2DE8CA-CD5D-774F-B3DB-178E93CF4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96" y="2011916"/>
            <a:ext cx="4610187" cy="45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76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학습 결과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학습이 아직 덜 된 것 같다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..!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544364-3B97-AA43-8422-04230427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53" y="1988840"/>
            <a:ext cx="7039694" cy="44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03818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학습 결과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이 때 학습을 멈추면 최고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! (</a:t>
            </a:r>
            <a:r>
              <a:rPr lang="ko-KR" altLang="en-US" sz="2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오버피팅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BA240-0E87-1043-8800-90C5CD7A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64581"/>
            <a:ext cx="6961221" cy="42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60364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주요 인자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43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73D7C4-02BD-F44C-ABEE-70C67A90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3717032"/>
            <a:ext cx="8699500" cy="1638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FD0062-BE51-0B4F-8C5A-7F80D1497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628800"/>
            <a:ext cx="4114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55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사이즈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100</a:t>
            </a: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10</a:t>
            </a: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43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D8099-1A41-FB41-B7A4-A76B2CED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64996"/>
            <a:ext cx="6549938" cy="1304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F823BE-76B4-4A4B-85F0-AB5A4AE31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7" y="3760394"/>
            <a:ext cx="7015437" cy="25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8085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사이즈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사이즈 큰 것과 작은 것 중 뭐가 더 좋을까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? </a:t>
            </a:r>
          </a:p>
          <a:p>
            <a:pPr lvl="2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사람이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100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문제를 다 풀고 정답을 맞춰 보는 것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2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사람이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문제마다 풀면서 정답을 맞춰 보는 것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43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F3AB57-4E5F-9343-87AF-2A654EC30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3" y="1844824"/>
            <a:ext cx="9017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75163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에포크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epchos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</a:p>
          <a:p>
            <a:pPr lvl="1"/>
            <a:r>
              <a:rPr lang="ko-KR" altLang="en-US" sz="16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에포크를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 무조건 늘리면 좋을까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?</a:t>
            </a: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43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0129E-CB5F-3646-A757-A4AF8AC1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950197"/>
            <a:ext cx="6819354" cy="41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14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살펴보기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히스토리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기능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Model.fit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()</a:t>
            </a:r>
          </a:p>
          <a:p>
            <a:pPr lvl="1"/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47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70C9E-9859-D74F-A96D-C20E0B1F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88840"/>
            <a:ext cx="3312368" cy="12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369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조기 종료 시키기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EarlyStopping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59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0B8C98-CAA0-5745-9106-4F01547E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5" y="1484784"/>
            <a:ext cx="7884368" cy="3264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7D838F-5244-144A-BC92-E33AEEC46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74" y="4639870"/>
            <a:ext cx="7596336" cy="22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31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파이썬이란</a:t>
            </a:r>
            <a:r>
              <a:rPr lang="ko-KR" altLang="en-US" sz="2400" dirty="0">
                <a:latin typeface="+mn-lt"/>
              </a:rPr>
              <a:t> </a:t>
            </a:r>
            <a:r>
              <a:rPr lang="en-US" altLang="ko-KR" sz="2400" dirty="0">
                <a:latin typeface="+mn-lt"/>
              </a:rPr>
              <a:t>?</a:t>
            </a:r>
            <a:endParaRPr lang="en-US" altLang="ko-KR" sz="2400" dirty="0">
              <a:latin typeface="+mn-lt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+mn-lt"/>
              </a:rPr>
              <a:t>Python</a:t>
            </a:r>
            <a:r>
              <a:rPr lang="ko-KR" altLang="en-US" sz="1800" dirty="0">
                <a:latin typeface="+mn-lt"/>
              </a:rPr>
              <a:t>의 사전적 의미는 독이 없는 뱀으로 먹이를 몸으로 감아서 </a:t>
            </a:r>
            <a:r>
              <a:rPr lang="ko-KR" altLang="en-US" sz="1800" dirty="0" err="1">
                <a:latin typeface="+mn-lt"/>
              </a:rPr>
              <a:t>압사시키는</a:t>
            </a:r>
            <a:r>
              <a:rPr lang="ko-KR" altLang="en-US" sz="1800" dirty="0">
                <a:latin typeface="+mn-lt"/>
              </a:rPr>
              <a:t> </a:t>
            </a:r>
            <a:r>
              <a:rPr lang="ko-KR" altLang="en-US" sz="1800" dirty="0" err="1">
                <a:latin typeface="+mn-lt"/>
              </a:rPr>
              <a:t>큰뱀</a:t>
            </a:r>
            <a:r>
              <a:rPr lang="en-US" altLang="ko-KR" sz="1800" dirty="0">
                <a:latin typeface="+mn-lt"/>
              </a:rPr>
              <a:t>, </a:t>
            </a:r>
            <a:r>
              <a:rPr lang="ko-KR" altLang="en-US" sz="1800" dirty="0">
                <a:latin typeface="+mn-lt"/>
              </a:rPr>
              <a:t>또는 그리스 신화에 나오는 악마</a:t>
            </a:r>
            <a:endParaRPr lang="en-US" altLang="ko-KR" sz="1800" dirty="0">
              <a:latin typeface="+mn-lt"/>
            </a:endParaRPr>
          </a:p>
          <a:p>
            <a:pPr lvl="1"/>
            <a:endParaRPr lang="en-US" altLang="ko-KR" sz="1800" dirty="0">
              <a:latin typeface="+mn-lt"/>
            </a:endParaRPr>
          </a:p>
          <a:p>
            <a:pPr lvl="1"/>
            <a:r>
              <a:rPr lang="en-US" altLang="ko-KR" sz="1800" dirty="0"/>
              <a:t>1970</a:t>
            </a:r>
            <a:r>
              <a:rPr lang="ko-KR" altLang="en-US" sz="1800" dirty="0"/>
              <a:t>년대에 영국 </a:t>
            </a:r>
            <a:r>
              <a:rPr lang="en-US" altLang="ko-KR" sz="1800" dirty="0"/>
              <a:t>BBC</a:t>
            </a:r>
            <a:r>
              <a:rPr lang="ko-KR" altLang="en-US" sz="1800" dirty="0"/>
              <a:t>에서 방영한 </a:t>
            </a:r>
            <a:r>
              <a:rPr lang="en-US" altLang="ko-KR" sz="1800" dirty="0"/>
              <a:t>"Monty Python's Flying Circus" </a:t>
            </a:r>
            <a:r>
              <a:rPr lang="ko-KR" altLang="en-US" sz="1800" dirty="0"/>
              <a:t>방영 프로그램에서 유래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이 프로그램은 매우 어색하고 이상한 행동을 보이는 사람들을 </a:t>
            </a:r>
            <a:r>
              <a:rPr lang="ko-KR" altLang="en-US" sz="1800" dirty="0" err="1"/>
              <a:t>쇼형태로</a:t>
            </a:r>
            <a:r>
              <a:rPr lang="ko-KR" altLang="en-US" sz="1800" dirty="0"/>
              <a:t> 방영하여 많은 인기를 누림</a:t>
            </a:r>
            <a:r>
              <a:rPr lang="en-US" altLang="ko-KR" sz="1800" dirty="0"/>
              <a:t>. </a:t>
            </a:r>
            <a:r>
              <a:rPr lang="ko-KR" altLang="en-US" sz="1800" dirty="0"/>
              <a:t>이 언어를 만든 </a:t>
            </a:r>
            <a:r>
              <a:rPr lang="en-US" altLang="ko-KR" sz="1800" dirty="0"/>
              <a:t>Guido van Rossum</a:t>
            </a:r>
            <a:r>
              <a:rPr lang="ko-KR" altLang="en-US" sz="1800" dirty="0"/>
              <a:t>이 이 프로그램의 대단한 팬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1989</a:t>
            </a:r>
            <a:r>
              <a:rPr lang="ko-KR" altLang="en-US" sz="1800" dirty="0"/>
              <a:t>년 </a:t>
            </a:r>
            <a:r>
              <a:rPr lang="en-US" altLang="ko-KR" sz="1800" dirty="0"/>
              <a:t>12</a:t>
            </a:r>
            <a:r>
              <a:rPr lang="ko-KR" altLang="en-US" sz="1800" dirty="0"/>
              <a:t>월 크리스마스 휴가를 보내고 있던 </a:t>
            </a:r>
            <a:r>
              <a:rPr lang="en-US" altLang="ko-KR" sz="1800" dirty="0"/>
              <a:t>Guido</a:t>
            </a:r>
            <a:r>
              <a:rPr lang="ko-KR" altLang="en-US" sz="1800" dirty="0"/>
              <a:t>는 휴가 </a:t>
            </a:r>
            <a:r>
              <a:rPr lang="ko-KR" altLang="en-US" sz="1800" dirty="0" err="1"/>
              <a:t>기간동안</a:t>
            </a:r>
            <a:r>
              <a:rPr lang="ko-KR" altLang="en-US" sz="1800" dirty="0"/>
              <a:t> 무엇인가 재미있게 할 수 있는 무언가를 찾던 중</a:t>
            </a:r>
            <a:r>
              <a:rPr lang="en-US" altLang="ko-KR" sz="1800" dirty="0"/>
              <a:t> </a:t>
            </a:r>
            <a:r>
              <a:rPr lang="ko-KR" altLang="en-US" sz="1800" dirty="0"/>
              <a:t>예전부터 생각하고 있었던 인터프리터</a:t>
            </a:r>
            <a:r>
              <a:rPr lang="en-US" altLang="ko-KR" sz="1800" dirty="0"/>
              <a:t>(interpreter)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만들어 보기로 결심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즉</a:t>
            </a:r>
            <a:r>
              <a:rPr lang="en-US" altLang="ko-KR" sz="1800" dirty="0"/>
              <a:t>, Guido</a:t>
            </a:r>
            <a:r>
              <a:rPr lang="ko-KR" altLang="en-US" sz="1800" dirty="0"/>
              <a:t>가 무료한 한때를 보내기 위하여 만들기 시작했던 언어가 지금 많은 사람들이 사용하는 </a:t>
            </a:r>
            <a:r>
              <a:rPr lang="en-US" altLang="ko-KR" sz="1800" dirty="0"/>
              <a:t>Python </a:t>
            </a:r>
            <a:r>
              <a:rPr lang="ko-KR" altLang="en-US" sz="1800" dirty="0"/>
              <a:t>이 됨</a:t>
            </a:r>
            <a:r>
              <a:rPr lang="en-US" altLang="ko-KR" sz="1800" dirty="0"/>
              <a:t>.</a:t>
            </a:r>
            <a:endParaRPr lang="en-US" altLang="ko-KR" sz="1800" dirty="0">
              <a:latin typeface="+mn-lt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정의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8985274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6856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평가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성능평가지표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정확도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정밀도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재현율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69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97A269-03B9-C548-8668-DF87426C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844900"/>
            <a:ext cx="5537200" cy="290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EDE6F1-99C7-7045-8154-40306898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628800"/>
            <a:ext cx="3937000" cy="86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CB30B-6E1F-5E47-9CE0-70011355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558950"/>
            <a:ext cx="2768600" cy="1003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55BBC3-BA3F-5E4C-92D0-3270530F5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2789236"/>
            <a:ext cx="2565400" cy="927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77BE92-4080-514E-9A9F-F4A5F084A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683" y="2829693"/>
            <a:ext cx="528447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55250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모델 보기</a:t>
            </a:r>
            <a:r>
              <a:rPr lang="en-US" altLang="ko-KR" dirty="0">
                <a:ea typeface="굴림" panose="020B0600000101010101" pitchFamily="50" charset="-127"/>
              </a:rPr>
              <a:t>/</a:t>
            </a:r>
            <a:r>
              <a:rPr lang="ko-KR" altLang="en-US" dirty="0">
                <a:ea typeface="굴림" panose="020B0600000101010101" pitchFamily="50" charset="-127"/>
              </a:rPr>
              <a:t>저장하기</a:t>
            </a:r>
            <a:r>
              <a:rPr lang="en-US" altLang="ko-KR" dirty="0">
                <a:ea typeface="굴림" panose="020B0600000101010101" pitchFamily="50" charset="-127"/>
              </a:rPr>
              <a:t>/</a:t>
            </a:r>
            <a:r>
              <a:rPr lang="ko-KR" altLang="en-US" dirty="0">
                <a:ea typeface="굴림" panose="020B0600000101010101" pitchFamily="50" charset="-127"/>
              </a:rPr>
              <a:t>불러오기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실무에서의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딥러닝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86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355B15-D1C8-9A41-9B82-68FAEE62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88840"/>
            <a:ext cx="7488832" cy="39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55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블록과 함께하는 </a:t>
            </a:r>
            <a:r>
              <a:rPr lang="ko-KR" altLang="en-US" dirty="0" err="1">
                <a:latin typeface="+mj-lt"/>
              </a:rPr>
              <a:t>딥러닝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ko-KR" altLang="en-US" sz="2800" dirty="0">
                <a:latin typeface="+mj-lt"/>
              </a:rPr>
              <a:t>교재</a:t>
            </a:r>
            <a:r>
              <a:rPr lang="en-US" altLang="ko-KR" sz="2800" dirty="0">
                <a:latin typeface="+mj-lt"/>
              </a:rPr>
              <a:t> p96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(Part 3)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6068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인간의 신경계를 모사한 뉴런 이야기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96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197F90-9FA1-F04C-9EB5-B3DDDD45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0" y="1556792"/>
            <a:ext cx="78486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C03A0B-3075-C24D-AB37-06B71FCE1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0" y="2433092"/>
            <a:ext cx="6908800" cy="1181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4A144-7750-C443-992D-4133F3DF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74" y="3614192"/>
            <a:ext cx="7494632" cy="264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94160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>
              <a:xfrm>
                <a:off x="395536" y="1052736"/>
                <a:ext cx="8352928" cy="5328592"/>
              </a:xfrm>
            </p:spPr>
            <p:txBody>
              <a:bodyPr anchor="t"/>
              <a:lstStyle/>
              <a:p>
                <a:pPr algn="l"/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퍼셉트론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(Perceptron)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은 인간의 뉴런을 수학적으로 모방한 계산 알고리즘</a:t>
                </a:r>
                <a:b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b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1.  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퍼셉트론은 다수의 신호를 입력으로 받아 하나의 신호를 출력 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2.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퍼셉트론 신호는 흐름을 만들고 정보를 앞으로 전달한다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3.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퍼셉트론 신호는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‘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흐른다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/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안 흐른다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’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두 가지의 값을 가진다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b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 (0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과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1)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예제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입력으로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2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개의 신호를 받은 퍼셉트론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x1,x2 = 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입력 신호 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y =  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출력 신호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w1, w2 = 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가중치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=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임계 값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한계 값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 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-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입력 신호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(x)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가 뉴런에 보내질 때는 각각의 고유한 가중치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(w)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가 곱해진다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 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-&gt;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뉴런에서 보내온 신호의 총 합이 </a:t>
                </a:r>
                <a:b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      </a:t>
                </a:r>
                <a:r>
                  <a:rPr lang="ko-KR" altLang="en-US" sz="1200" dirty="0">
                    <a:solidFill>
                      <a:schemeClr val="accent6">
                        <a:lumMod val="7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정해진 한계를 넘어설때만 </a:t>
                </a:r>
                <a:r>
                  <a:rPr lang="en-US" altLang="ko-KR" sz="1200" dirty="0">
                    <a:solidFill>
                      <a:schemeClr val="accent6">
                        <a:lumMod val="7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1</a:t>
                </a:r>
                <a:r>
                  <a:rPr lang="ko-KR" altLang="en-US" sz="1200" dirty="0">
                    <a:solidFill>
                      <a:schemeClr val="accent6">
                        <a:lumMod val="7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을 출력한다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(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활성화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)</a:t>
                </a:r>
                <a:b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-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가중치는 각 신호가 결과에 주는 영향력을 조절하는 요소로 작용한다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b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   </a:t>
                </a:r>
                <a: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-&gt;</a:t>
                </a:r>
                <a:r>
                  <a:rPr lang="ko-KR" altLang="en-US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accent6">
                        <a:lumMod val="7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가중치가 클수록 해당 신호가 더 중요하다</a:t>
                </a:r>
                <a:r>
                  <a:rPr lang="en-US" altLang="ko-KR" sz="1200" dirty="0">
                    <a:solidFill>
                      <a:schemeClr val="accent6">
                        <a:lumMod val="7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</a:t>
                </a:r>
                <a:br>
                  <a:rPr lang="en-US" altLang="ko-KR" sz="1200" dirty="0">
                    <a:solidFill>
                      <a:schemeClr val="accent6">
                        <a:lumMod val="7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br>
                  <a:rPr lang="en-US" altLang="ko-KR" sz="1200" dirty="0"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</a:br>
                <a:endPara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mc:Choice>
        <mc:Fallback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5536" y="1052736"/>
                <a:ext cx="8352928" cy="53285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750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퍼셉트론이란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114" y="405154"/>
            <a:ext cx="3438588" cy="229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891" y="2871405"/>
            <a:ext cx="3035300" cy="2578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223" y="5318129"/>
            <a:ext cx="3873673" cy="11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55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1052736"/>
            <a:ext cx="3600400" cy="5328592"/>
          </a:xfrm>
        </p:spPr>
        <p:txBody>
          <a:bodyPr anchor="t"/>
          <a:lstStyle/>
          <a:p>
            <a:pPr algn="l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일반적으로 퍼셉트론은 다음과 같이  식을 변형하여  표현한다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θ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-b(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편향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bias)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치환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즉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입력 신호 * 가중치 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편향 ≥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이면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 값을 가진다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750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퍼셉트론이란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6803"/>
            <a:ext cx="5061772" cy="1533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653136"/>
            <a:ext cx="5343748" cy="1395918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4290670" y="3832335"/>
            <a:ext cx="562660" cy="64391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852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157886" cy="2477430"/>
          </a:xfrm>
        </p:spPr>
        <p:txBody>
          <a:bodyPr anchor="t"/>
          <a:lstStyle/>
          <a:p>
            <a:pPr algn="l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1)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AND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게이트를 퍼셉트론으로 표현하려면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-&gt;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진리표 조건에 맞는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w1,w2, b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정하기 </a:t>
            </a: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(0.5, 0.5, - 0.7) , (0.5,0.5,-0.8), (1.0, 1.0, -1.0)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…</a:t>
            </a: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-&gt;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즉  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w1*x1 + w2 * x2 + </a:t>
            </a:r>
            <a:r>
              <a:rPr lang="mr-IN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b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≥ 0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일 때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w1*x1 + w2 * x2 + </a:t>
            </a:r>
            <a:r>
              <a:rPr lang="mr-IN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b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0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 때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논리회로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1048"/>
            <a:ext cx="9144000" cy="2062124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395536" y="5913380"/>
            <a:ext cx="8157886" cy="340674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2000" b="0" kern="12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  <a:alpha val="72000"/>
                      </a:schemeClr>
                    </a:gs>
                  </a:gsLst>
                  <a:lin ang="5400000" scaled="1"/>
                  <a:tileRect/>
                </a:gra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AND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게이트 진리표			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NAND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게이트 				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OR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게이트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1505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685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퍼셉트론 구현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758853"/>
            <a:ext cx="5480945" cy="56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17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98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퍼셉트론의 한계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406" y="836712"/>
            <a:ext cx="4737100" cy="4991100"/>
          </a:xfrm>
          <a:prstGeom prst="rect">
            <a:avLst/>
          </a:prstGeom>
        </p:spPr>
      </p:pic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407046" y="1124744"/>
            <a:ext cx="3240360" cy="2477430"/>
          </a:xfrm>
        </p:spPr>
        <p:txBody>
          <a:bodyPr anchor="t"/>
          <a:lstStyle/>
          <a:p>
            <a:pPr algn="l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XOR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게이트를 퍼셉트론으로 표현하려면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-&gt;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진리표 조건에 맞는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w1,w2, b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정하기 </a:t>
            </a: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</a:t>
            </a: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-&gt;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즉  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w1*x1 + w2 * x2 + </a:t>
            </a:r>
            <a:r>
              <a:rPr lang="mr-IN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b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≥ 0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일 때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w1*x1 + w2 * x2 + </a:t>
            </a:r>
            <a:r>
              <a:rPr lang="mr-IN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b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mr-IN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0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 때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4910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4CDE1-A759-44DA-924D-AFD4F5C13DC8}" type="slidenum">
              <a:rPr lang="ko-KR" altLang="en-US" smtClean="0"/>
              <a:pPr/>
              <a:t>99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88640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퍼셉트론의 한계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5115227" cy="51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8000"/>
      </p:ext>
    </p:extLst>
  </p:cSld>
  <p:clrMapOvr>
    <a:masterClrMapping/>
  </p:clrMapOvr>
</p:sld>
</file>

<file path=ppt/theme/theme1.xml><?xml version="1.0" encoding="utf-8"?>
<a:theme xmlns:a="http://schemas.openxmlformats.org/drawingml/2006/main" name="link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link_3</Template>
  <TotalTime>17331</TotalTime>
  <Words>2345</Words>
  <Application>Microsoft Macintosh PowerPoint</Application>
  <PresentationFormat>화면 슬라이드 쇼(4:3)</PresentationFormat>
  <Paragraphs>785</Paragraphs>
  <Slides>146</Slides>
  <Notes>101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8" baseType="lpstr">
      <vt:lpstr>나눔바른펜</vt:lpstr>
      <vt:lpstr>맑은 고딕</vt:lpstr>
      <vt:lpstr>한컴 솔잎 M</vt:lpstr>
      <vt:lpstr>AppleGothic 일반체</vt:lpstr>
      <vt:lpstr>HY견고딕</vt:lpstr>
      <vt:lpstr>NanumBarunpen</vt:lpstr>
      <vt:lpstr>Arial</vt:lpstr>
      <vt:lpstr>Cambria Math</vt:lpstr>
      <vt:lpstr>Helvetica Neue</vt:lpstr>
      <vt:lpstr>Wingdings</vt:lpstr>
      <vt:lpstr>Wingdings 2</vt:lpstr>
      <vt:lpstr>link_3</vt:lpstr>
      <vt:lpstr>딥러닝 기초</vt:lpstr>
      <vt:lpstr>강사 소개</vt:lpstr>
      <vt:lpstr>과정 목표</vt:lpstr>
      <vt:lpstr>강의 대상 및 목표</vt:lpstr>
      <vt:lpstr>인공지능 개발환경구축</vt:lpstr>
      <vt:lpstr>인공지능 개발 환경 </vt:lpstr>
      <vt:lpstr>인공지능 라이브러리 설치</vt:lpstr>
      <vt:lpstr>파이썬이란?</vt:lpstr>
      <vt:lpstr>파이썬의 정의</vt:lpstr>
      <vt:lpstr>인터프리터? 컴파일?</vt:lpstr>
      <vt:lpstr>인터프리터? 컴파일?</vt:lpstr>
      <vt:lpstr>파이썬의 장단점</vt:lpstr>
      <vt:lpstr>파이썬의 활용</vt:lpstr>
      <vt:lpstr>파이썬의 기본</vt:lpstr>
      <vt:lpstr>파이썬 용어정리</vt:lpstr>
      <vt:lpstr>파이썬 용어정리</vt:lpstr>
      <vt:lpstr>파이썬 출력하기</vt:lpstr>
      <vt:lpstr>파이썬 내장함수</vt:lpstr>
      <vt:lpstr>문자열 연산, 포맷</vt:lpstr>
      <vt:lpstr>파이썬의 자료형</vt:lpstr>
      <vt:lpstr>파이썬의 리스트</vt:lpstr>
      <vt:lpstr>파이썬의 튜플</vt:lpstr>
      <vt:lpstr>파이썬의 사전</vt:lpstr>
      <vt:lpstr>파이썬의 조건문</vt:lpstr>
      <vt:lpstr>파이썬의 불(Bool)</vt:lpstr>
      <vt:lpstr>파이썬의 IF 조건문</vt:lpstr>
      <vt:lpstr>파이썬의 반복문</vt:lpstr>
      <vt:lpstr>파이썬의 반복문</vt:lpstr>
      <vt:lpstr>파이썬의 반복문</vt:lpstr>
      <vt:lpstr>파이썬의 함수</vt:lpstr>
      <vt:lpstr>파이썬의 함수</vt:lpstr>
      <vt:lpstr>인공지능의 이해  (인공지능, 기계학습, 딥러닝)</vt:lpstr>
      <vt:lpstr>산업혁명</vt:lpstr>
      <vt:lpstr>인공지능, 기계학습, 딥러닝</vt:lpstr>
      <vt:lpstr>인공지능이란?</vt:lpstr>
      <vt:lpstr>인공지능</vt:lpstr>
      <vt:lpstr>인공지능</vt:lpstr>
      <vt:lpstr>인공지능</vt:lpstr>
      <vt:lpstr>인공지능</vt:lpstr>
      <vt:lpstr>기계학습</vt:lpstr>
      <vt:lpstr>기계학습</vt:lpstr>
      <vt:lpstr>기계학습</vt:lpstr>
      <vt:lpstr>기계학습</vt:lpstr>
      <vt:lpstr>기계학습</vt:lpstr>
      <vt:lpstr>기계학습</vt:lpstr>
      <vt:lpstr>기계학습 – 선형회귀분석(Regression)</vt:lpstr>
      <vt:lpstr>기계학습 – 선형회귀분석(Regression)</vt:lpstr>
      <vt:lpstr>딥러닝</vt:lpstr>
      <vt:lpstr>딥러닝 - 인공신경망</vt:lpstr>
      <vt:lpstr>딥러닝 - 인공신경망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인공지능의 창작  EBS 과학 다큐 비욘드 (이미테이션 게임)</vt:lpstr>
      <vt:lpstr>PowerPoint 프레젠테이션</vt:lpstr>
      <vt:lpstr>PowerPoint 프레젠테이션</vt:lpstr>
      <vt:lpstr>PowerPoint 프레젠테이션</vt:lpstr>
      <vt:lpstr>PowerPoint 프레젠테이션</vt:lpstr>
      <vt:lpstr>인공지능의 활용  AI가 인간보다 잘하는 분야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블록과 함께하는 딥러닝  교재 p36 (Part 2)</vt:lpstr>
      <vt:lpstr>딥러닝 용어</vt:lpstr>
      <vt:lpstr>텐서플로우2.0 - 케라스</vt:lpstr>
      <vt:lpstr>데이터셋</vt:lpstr>
      <vt:lpstr>데이터셋</vt:lpstr>
      <vt:lpstr>데이터셋</vt:lpstr>
      <vt:lpstr>데이터셋</vt:lpstr>
      <vt:lpstr>데이터셋</vt:lpstr>
      <vt:lpstr>데이터셋</vt:lpstr>
      <vt:lpstr>학습 과정 이야기</vt:lpstr>
      <vt:lpstr>학습 과정 이야기</vt:lpstr>
      <vt:lpstr>학습 과정 이야기</vt:lpstr>
      <vt:lpstr>학습 과정 이야기</vt:lpstr>
      <vt:lpstr>학습 과정 살펴보기</vt:lpstr>
      <vt:lpstr>학습 조기 종료 시키기</vt:lpstr>
      <vt:lpstr>평가 이야기</vt:lpstr>
      <vt:lpstr>학습 모델 보기/저장하기/불러오기</vt:lpstr>
      <vt:lpstr>블록과 함께하는 딥러닝  교재 p96 (Part 3)</vt:lpstr>
      <vt:lpstr>다층 퍼셉트론 레이어 이야기</vt:lpstr>
      <vt:lpstr>퍼셉트론(Perceptron)은 인간의 뉴런을 수학적으로 모방한 계산 알고리즘   1.  퍼셉트론은 다수의 신호를 입력으로 받아 하나의 신호를 출력   2. 퍼셉트론 신호는 흐름을 만들고 정보를 앞으로 전달한다.   3. 퍼셉트론 신호는 ‘흐른다/안 흐른다’ 두 가지의 값을 가진다.     (0과 1)     예제. 입력으로 2개의 신호를 받은 퍼셉트론    x1,x2 = 입력 신호     y =  출력 신호    w1, w2 = 가중치    θ  = 임계 값, 한계 값       - 입력 신호(x)가 뉴런에 보내질 때는 각각의 고유한 가중치(w)가 곱해진다.     -&gt; 뉴런에서 보내온 신호의 총 합이          정해진 한계를 넘어설때만 1을 출력한다 (활성화)     - 가중치는 각 신호가 결과에 주는 영향력을 조절하는 요소로 작용한다.     -&gt; 가중치가 클수록 해당 신호가 더 중요하다.  </vt:lpstr>
      <vt:lpstr>- 일반적으로 퍼셉트론은 다음과 같이  식을 변형하여  표현한다.    (θ를 -b(편향 : bias)로 치환)   즉, 입력 신호 * 가중치  + 편향 ≥ 0 이면 1의 값을 가진다.      </vt:lpstr>
      <vt:lpstr>1) AND 게이트를 퍼셉트론으로 표현하려면 ?    -&gt;  진리표 조건에 맞는 w1,w2, b 정하기       (0.5, 0.5, - 0.7) , (0.5,0.5,-0.8), (1.0, 1.0, -1.0) 등…   -&gt;  즉   w1*x1 + w2 * x2 + b ≥ 0  일 때 1            w1*x1 + w2 * x2 + b &lt; 0 일 때 0           </vt:lpstr>
      <vt:lpstr>PowerPoint 프레젠테이션</vt:lpstr>
      <vt:lpstr>XOR 게이트를 퍼셉트론으로 표현하려면 ?    -&gt;  진리표 조건에 맞는 w1,w2, b 정하기         -&gt;  즉   w1*x1 + w2 * x2 + b ≥ 0  일 때 1            w1*x1 + w2 * x2 + b &lt; 0 일 때 0     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신경망 모델 만들어보기</vt:lpstr>
      <vt:lpstr>다층 퍼셉트론 신경망 모델 만들어보기</vt:lpstr>
      <vt:lpstr>다층 퍼셉트론 신경망 모델 만들어보기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모델 만들어보기</vt:lpstr>
      <vt:lpstr>컨볼루션 신경망 모델 만들어보기</vt:lpstr>
      <vt:lpstr>컨볼루션 신경망 모델 만들어보기</vt:lpstr>
      <vt:lpstr>컨볼루션 신경망 모델을 위한 부풀리기</vt:lpstr>
      <vt:lpstr>컨볼루션 신경망 모델을 위한 부풀리기</vt:lpstr>
      <vt:lpstr>컨볼루션 신경망 모델을 위한 부풀리기</vt:lpstr>
      <vt:lpstr>레시피 따라해보기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and Social Computing</dc:title>
  <dc:creator>Kang</dc:creator>
  <cp:lastModifiedBy>허주성</cp:lastModifiedBy>
  <cp:revision>907</cp:revision>
  <cp:lastPrinted>2013-01-04T06:27:11Z</cp:lastPrinted>
  <dcterms:created xsi:type="dcterms:W3CDTF">2012-06-25T15:31:36Z</dcterms:created>
  <dcterms:modified xsi:type="dcterms:W3CDTF">2019-06-14T04:18:31Z</dcterms:modified>
</cp:coreProperties>
</file>